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80" r:id="rId8"/>
    <p:sldId id="281" r:id="rId9"/>
    <p:sldId id="278" r:id="rId10"/>
    <p:sldId id="264" r:id="rId11"/>
    <p:sldId id="269" r:id="rId12"/>
    <p:sldId id="270" r:id="rId13"/>
    <p:sldId id="271" r:id="rId14"/>
    <p:sldId id="279" r:id="rId15"/>
    <p:sldId id="276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E72BFD-310D-42C4-B784-7E5D08987C72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CEE3EA6F-F40C-43B1-8C93-C27870D89D0B}">
      <dgm:prSet phldrT="[Texto]"/>
      <dgm:spPr/>
      <dgm:t>
        <a:bodyPr/>
        <a:lstStyle/>
        <a:p>
          <a:r>
            <a:rPr lang="pt-BR" i="1" dirty="0">
              <a:latin typeface="Times New Roman" panose="02020603050405020304" pitchFamily="18" charset="0"/>
              <a:cs typeface="Times New Roman" panose="02020603050405020304" pitchFamily="18" charset="0"/>
            </a:rPr>
            <a:t>Durante o trabalho multidisciplinar, avaliações padronizadas e protocolos de avaliação são aplicados;</a:t>
          </a:r>
        </a:p>
      </dgm:t>
    </dgm:pt>
    <dgm:pt modelId="{348C88E2-04EF-4D04-A0C9-293F1F3855B2}" type="parTrans" cxnId="{E2B4298C-560B-45C8-B16A-89E2984AAFB1}">
      <dgm:prSet/>
      <dgm:spPr/>
      <dgm:t>
        <a:bodyPr/>
        <a:lstStyle/>
        <a:p>
          <a:endParaRPr lang="pt-BR"/>
        </a:p>
      </dgm:t>
    </dgm:pt>
    <dgm:pt modelId="{20F37B98-5CFD-4C4C-B17A-5C0721D93640}" type="sibTrans" cxnId="{E2B4298C-560B-45C8-B16A-89E2984AAFB1}">
      <dgm:prSet/>
      <dgm:spPr>
        <a:ln w="28575"/>
      </dgm:spPr>
      <dgm:t>
        <a:bodyPr/>
        <a:lstStyle/>
        <a:p>
          <a:endParaRPr lang="pt-BR"/>
        </a:p>
      </dgm:t>
    </dgm:pt>
    <dgm:pt modelId="{477382CE-E016-4CD0-8745-0CB08260BA19}">
      <dgm:prSet phldrT="[Texto]"/>
      <dgm:spPr/>
      <dgm:t>
        <a:bodyPr/>
        <a:lstStyle/>
        <a:p>
          <a:r>
            <a:rPr lang="pt-BR" i="1" dirty="0">
              <a:latin typeface="Times New Roman" panose="02020603050405020304" pitchFamily="18" charset="0"/>
              <a:cs typeface="Times New Roman" panose="02020603050405020304" pitchFamily="18" charset="0"/>
            </a:rPr>
            <a:t>Os dados numéricos são analisados em softwares estatísticos com modelagem matemática exploratória;</a:t>
          </a:r>
        </a:p>
      </dgm:t>
    </dgm:pt>
    <dgm:pt modelId="{74F2B0B3-5DD7-431B-BF2D-524B88D93AB3}" type="parTrans" cxnId="{3F421645-7B9A-4199-A19D-50C6EA20A70C}">
      <dgm:prSet/>
      <dgm:spPr/>
      <dgm:t>
        <a:bodyPr/>
        <a:lstStyle/>
        <a:p>
          <a:endParaRPr lang="pt-BR"/>
        </a:p>
      </dgm:t>
    </dgm:pt>
    <dgm:pt modelId="{CE11AD86-7E2F-48AC-822C-BFBD71AFC0AF}" type="sibTrans" cxnId="{3F421645-7B9A-4199-A19D-50C6EA20A70C}">
      <dgm:prSet/>
      <dgm:spPr>
        <a:ln w="28575"/>
      </dgm:spPr>
      <dgm:t>
        <a:bodyPr/>
        <a:lstStyle/>
        <a:p>
          <a:endParaRPr lang="pt-BR"/>
        </a:p>
      </dgm:t>
    </dgm:pt>
    <dgm:pt modelId="{56357C05-A626-44A7-9791-9F3D8291A3BC}">
      <dgm:prSet phldrT="[Texto]"/>
      <dgm:spPr/>
      <dgm:t>
        <a:bodyPr/>
        <a:lstStyle/>
        <a:p>
          <a:r>
            <a:rPr lang="pt-BR" i="1" dirty="0">
              <a:latin typeface="Times New Roman" panose="02020603050405020304" pitchFamily="18" charset="0"/>
              <a:cs typeface="Times New Roman" panose="02020603050405020304" pitchFamily="18" charset="0"/>
            </a:rPr>
            <a:t>Os resultados são estudados pela equipe multidisciplinar da ADID;</a:t>
          </a:r>
        </a:p>
      </dgm:t>
    </dgm:pt>
    <dgm:pt modelId="{E478718F-AF35-4B21-9FAD-DF4369E7CFCF}" type="parTrans" cxnId="{F773FFCD-2AE6-4156-8A98-5FD47A803A7F}">
      <dgm:prSet/>
      <dgm:spPr/>
      <dgm:t>
        <a:bodyPr/>
        <a:lstStyle/>
        <a:p>
          <a:endParaRPr lang="pt-BR"/>
        </a:p>
      </dgm:t>
    </dgm:pt>
    <dgm:pt modelId="{FD00C719-AC90-482C-A42B-760E021E602B}" type="sibTrans" cxnId="{F773FFCD-2AE6-4156-8A98-5FD47A803A7F}">
      <dgm:prSet/>
      <dgm:spPr>
        <a:ln w="28575"/>
      </dgm:spPr>
      <dgm:t>
        <a:bodyPr/>
        <a:lstStyle/>
        <a:p>
          <a:endParaRPr lang="pt-BR"/>
        </a:p>
      </dgm:t>
    </dgm:pt>
    <dgm:pt modelId="{9326B31F-9D0A-45A9-8810-6A7251DC11CC}">
      <dgm:prSet phldrT="[Texto]"/>
      <dgm:spPr/>
      <dgm:t>
        <a:bodyPr/>
        <a:lstStyle/>
        <a:p>
          <a:r>
            <a:rPr lang="pt-BR" i="1" dirty="0">
              <a:latin typeface="Times New Roman" panose="02020603050405020304" pitchFamily="18" charset="0"/>
              <a:cs typeface="Times New Roman" panose="02020603050405020304" pitchFamily="18" charset="0"/>
            </a:rPr>
            <a:t>Com o nosso objetivo em vista (alfabetização e desenvolvimento acadêmico) verificamos quais elementos podem aumentar nosso sucesso;</a:t>
          </a:r>
        </a:p>
      </dgm:t>
    </dgm:pt>
    <dgm:pt modelId="{39DB6396-D4FB-48D6-AD7D-EB829961D8F0}" type="parTrans" cxnId="{1D15F1D2-4475-403D-93AD-EC63367E738A}">
      <dgm:prSet/>
      <dgm:spPr/>
      <dgm:t>
        <a:bodyPr/>
        <a:lstStyle/>
        <a:p>
          <a:endParaRPr lang="pt-BR"/>
        </a:p>
      </dgm:t>
    </dgm:pt>
    <dgm:pt modelId="{A098DBA6-8D54-4998-B421-CB0688612A8B}" type="sibTrans" cxnId="{1D15F1D2-4475-403D-93AD-EC63367E738A}">
      <dgm:prSet/>
      <dgm:spPr>
        <a:ln w="28575"/>
      </dgm:spPr>
      <dgm:t>
        <a:bodyPr/>
        <a:lstStyle/>
        <a:p>
          <a:endParaRPr lang="pt-BR"/>
        </a:p>
      </dgm:t>
    </dgm:pt>
    <dgm:pt modelId="{CF2DAA45-7830-4B52-BF20-5BD891354A0B}">
      <dgm:prSet phldrT="[Texto]"/>
      <dgm:spPr/>
      <dgm:t>
        <a:bodyPr/>
        <a:lstStyle/>
        <a:p>
          <a:r>
            <a:rPr lang="pt-BR" i="1" dirty="0">
              <a:latin typeface="Times New Roman" panose="02020603050405020304" pitchFamily="18" charset="0"/>
              <a:cs typeface="Times New Roman" panose="02020603050405020304" pitchFamily="18" charset="0"/>
            </a:rPr>
            <a:t>Atualmente sabemos que a funcionalidade e as habilidades adaptativas (mensurados pela CIF/OMS) se relacionam com o desempenho acadêmico.</a:t>
          </a:r>
        </a:p>
      </dgm:t>
    </dgm:pt>
    <dgm:pt modelId="{9C86C437-43A1-4F40-96CB-F4199044FEDA}" type="parTrans" cxnId="{BC5B0066-C1F4-4CDA-92E0-357591720352}">
      <dgm:prSet/>
      <dgm:spPr/>
      <dgm:t>
        <a:bodyPr/>
        <a:lstStyle/>
        <a:p>
          <a:endParaRPr lang="pt-BR"/>
        </a:p>
      </dgm:t>
    </dgm:pt>
    <dgm:pt modelId="{0AB517EF-AA5B-46BE-A0A5-CEC13A31E2FD}" type="sibTrans" cxnId="{BC5B0066-C1F4-4CDA-92E0-357591720352}">
      <dgm:prSet/>
      <dgm:spPr/>
      <dgm:t>
        <a:bodyPr/>
        <a:lstStyle/>
        <a:p>
          <a:endParaRPr lang="pt-BR"/>
        </a:p>
      </dgm:t>
    </dgm:pt>
    <dgm:pt modelId="{ACC0E7BB-5819-4C7C-8DA9-604813713AEB}" type="pres">
      <dgm:prSet presAssocID="{0BE72BFD-310D-42C4-B784-7E5D08987C72}" presName="Name0" presStyleCnt="0">
        <dgm:presLayoutVars>
          <dgm:dir/>
          <dgm:resizeHandles val="exact"/>
        </dgm:presLayoutVars>
      </dgm:prSet>
      <dgm:spPr/>
    </dgm:pt>
    <dgm:pt modelId="{0A592495-1083-4962-B7ED-4DD539D7A2B5}" type="pres">
      <dgm:prSet presAssocID="{CEE3EA6F-F40C-43B1-8C93-C27870D89D0B}" presName="node" presStyleLbl="node1" presStyleIdx="0" presStyleCnt="5">
        <dgm:presLayoutVars>
          <dgm:bulletEnabled val="1"/>
        </dgm:presLayoutVars>
      </dgm:prSet>
      <dgm:spPr/>
    </dgm:pt>
    <dgm:pt modelId="{CD0CA6D5-880B-4F88-BE6C-E37115484848}" type="pres">
      <dgm:prSet presAssocID="{20F37B98-5CFD-4C4C-B17A-5C0721D93640}" presName="sibTrans" presStyleLbl="sibTrans1D1" presStyleIdx="0" presStyleCnt="4"/>
      <dgm:spPr/>
    </dgm:pt>
    <dgm:pt modelId="{AA56BDB7-06D5-479C-BAE2-5128803BEDE2}" type="pres">
      <dgm:prSet presAssocID="{20F37B98-5CFD-4C4C-B17A-5C0721D93640}" presName="connectorText" presStyleLbl="sibTrans1D1" presStyleIdx="0" presStyleCnt="4"/>
      <dgm:spPr/>
    </dgm:pt>
    <dgm:pt modelId="{B6AE0AA7-93E3-497F-9FC2-EDD7AD84ED54}" type="pres">
      <dgm:prSet presAssocID="{477382CE-E016-4CD0-8745-0CB08260BA19}" presName="node" presStyleLbl="node1" presStyleIdx="1" presStyleCnt="5">
        <dgm:presLayoutVars>
          <dgm:bulletEnabled val="1"/>
        </dgm:presLayoutVars>
      </dgm:prSet>
      <dgm:spPr/>
    </dgm:pt>
    <dgm:pt modelId="{EEF17B6B-14BC-4ECE-BF03-7CC6391E0D4C}" type="pres">
      <dgm:prSet presAssocID="{CE11AD86-7E2F-48AC-822C-BFBD71AFC0AF}" presName="sibTrans" presStyleLbl="sibTrans1D1" presStyleIdx="1" presStyleCnt="4"/>
      <dgm:spPr/>
    </dgm:pt>
    <dgm:pt modelId="{6946357D-A2F3-40F6-9FD5-1E6FAFA4E8B4}" type="pres">
      <dgm:prSet presAssocID="{CE11AD86-7E2F-48AC-822C-BFBD71AFC0AF}" presName="connectorText" presStyleLbl="sibTrans1D1" presStyleIdx="1" presStyleCnt="4"/>
      <dgm:spPr/>
    </dgm:pt>
    <dgm:pt modelId="{18B25520-614C-49CF-9E23-039275130D1B}" type="pres">
      <dgm:prSet presAssocID="{56357C05-A626-44A7-9791-9F3D8291A3BC}" presName="node" presStyleLbl="node1" presStyleIdx="2" presStyleCnt="5">
        <dgm:presLayoutVars>
          <dgm:bulletEnabled val="1"/>
        </dgm:presLayoutVars>
      </dgm:prSet>
      <dgm:spPr/>
    </dgm:pt>
    <dgm:pt modelId="{2D2C389A-9492-4DF3-A698-52F0BAB147D1}" type="pres">
      <dgm:prSet presAssocID="{FD00C719-AC90-482C-A42B-760E021E602B}" presName="sibTrans" presStyleLbl="sibTrans1D1" presStyleIdx="2" presStyleCnt="4"/>
      <dgm:spPr/>
    </dgm:pt>
    <dgm:pt modelId="{95997C67-179E-4178-9198-372B32E35755}" type="pres">
      <dgm:prSet presAssocID="{FD00C719-AC90-482C-A42B-760E021E602B}" presName="connectorText" presStyleLbl="sibTrans1D1" presStyleIdx="2" presStyleCnt="4"/>
      <dgm:spPr/>
    </dgm:pt>
    <dgm:pt modelId="{61627D55-F8EF-463D-B108-0EC6A3279FE5}" type="pres">
      <dgm:prSet presAssocID="{9326B31F-9D0A-45A9-8810-6A7251DC11CC}" presName="node" presStyleLbl="node1" presStyleIdx="3" presStyleCnt="5">
        <dgm:presLayoutVars>
          <dgm:bulletEnabled val="1"/>
        </dgm:presLayoutVars>
      </dgm:prSet>
      <dgm:spPr/>
    </dgm:pt>
    <dgm:pt modelId="{AE851ECD-67F7-485B-AE0F-6D0316E75BCD}" type="pres">
      <dgm:prSet presAssocID="{A098DBA6-8D54-4998-B421-CB0688612A8B}" presName="sibTrans" presStyleLbl="sibTrans1D1" presStyleIdx="3" presStyleCnt="4"/>
      <dgm:spPr/>
    </dgm:pt>
    <dgm:pt modelId="{D62F2B2D-9F98-45CD-8C20-9AC1BD5CB168}" type="pres">
      <dgm:prSet presAssocID="{A098DBA6-8D54-4998-B421-CB0688612A8B}" presName="connectorText" presStyleLbl="sibTrans1D1" presStyleIdx="3" presStyleCnt="4"/>
      <dgm:spPr/>
    </dgm:pt>
    <dgm:pt modelId="{7A0EB338-E6C5-4FE2-9461-A0F57F48C5A1}" type="pres">
      <dgm:prSet presAssocID="{CF2DAA45-7830-4B52-BF20-5BD891354A0B}" presName="node" presStyleLbl="node1" presStyleIdx="4" presStyleCnt="5">
        <dgm:presLayoutVars>
          <dgm:bulletEnabled val="1"/>
        </dgm:presLayoutVars>
      </dgm:prSet>
      <dgm:spPr/>
    </dgm:pt>
  </dgm:ptLst>
  <dgm:cxnLst>
    <dgm:cxn modelId="{E4C67128-BA3C-4084-99D4-FA6749972B40}" type="presOf" srcId="{FD00C719-AC90-482C-A42B-760E021E602B}" destId="{2D2C389A-9492-4DF3-A698-52F0BAB147D1}" srcOrd="0" destOrd="0" presId="urn:microsoft.com/office/officeart/2005/8/layout/bProcess3"/>
    <dgm:cxn modelId="{C1631229-F74D-4F31-A7C6-5B4C7ECB509C}" type="presOf" srcId="{CE11AD86-7E2F-48AC-822C-BFBD71AFC0AF}" destId="{EEF17B6B-14BC-4ECE-BF03-7CC6391E0D4C}" srcOrd="0" destOrd="0" presId="urn:microsoft.com/office/officeart/2005/8/layout/bProcess3"/>
    <dgm:cxn modelId="{3F421645-7B9A-4199-A19D-50C6EA20A70C}" srcId="{0BE72BFD-310D-42C4-B784-7E5D08987C72}" destId="{477382CE-E016-4CD0-8745-0CB08260BA19}" srcOrd="1" destOrd="0" parTransId="{74F2B0B3-5DD7-431B-BF2D-524B88D93AB3}" sibTransId="{CE11AD86-7E2F-48AC-822C-BFBD71AFC0AF}"/>
    <dgm:cxn modelId="{BC5B0066-C1F4-4CDA-92E0-357591720352}" srcId="{0BE72BFD-310D-42C4-B784-7E5D08987C72}" destId="{CF2DAA45-7830-4B52-BF20-5BD891354A0B}" srcOrd="4" destOrd="0" parTransId="{9C86C437-43A1-4F40-96CB-F4199044FEDA}" sibTransId="{0AB517EF-AA5B-46BE-A0A5-CEC13A31E2FD}"/>
    <dgm:cxn modelId="{2D06DD4A-EA6A-4ADF-A469-53715B99502B}" type="presOf" srcId="{A098DBA6-8D54-4998-B421-CB0688612A8B}" destId="{AE851ECD-67F7-485B-AE0F-6D0316E75BCD}" srcOrd="0" destOrd="0" presId="urn:microsoft.com/office/officeart/2005/8/layout/bProcess3"/>
    <dgm:cxn modelId="{F060A77F-6A22-493F-BA7F-0E6DBDCD96FB}" type="presOf" srcId="{477382CE-E016-4CD0-8745-0CB08260BA19}" destId="{B6AE0AA7-93E3-497F-9FC2-EDD7AD84ED54}" srcOrd="0" destOrd="0" presId="urn:microsoft.com/office/officeart/2005/8/layout/bProcess3"/>
    <dgm:cxn modelId="{98F6048B-69B9-4DD0-88D2-31B3550F76E1}" type="presOf" srcId="{A098DBA6-8D54-4998-B421-CB0688612A8B}" destId="{D62F2B2D-9F98-45CD-8C20-9AC1BD5CB168}" srcOrd="1" destOrd="0" presId="urn:microsoft.com/office/officeart/2005/8/layout/bProcess3"/>
    <dgm:cxn modelId="{E2B4298C-560B-45C8-B16A-89E2984AAFB1}" srcId="{0BE72BFD-310D-42C4-B784-7E5D08987C72}" destId="{CEE3EA6F-F40C-43B1-8C93-C27870D89D0B}" srcOrd="0" destOrd="0" parTransId="{348C88E2-04EF-4D04-A0C9-293F1F3855B2}" sibTransId="{20F37B98-5CFD-4C4C-B17A-5C0721D93640}"/>
    <dgm:cxn modelId="{FF78108E-3D27-4479-80EF-F43A71A81D6B}" type="presOf" srcId="{56357C05-A626-44A7-9791-9F3D8291A3BC}" destId="{18B25520-614C-49CF-9E23-039275130D1B}" srcOrd="0" destOrd="0" presId="urn:microsoft.com/office/officeart/2005/8/layout/bProcess3"/>
    <dgm:cxn modelId="{2CECCC95-D370-4131-90B0-731F66352748}" type="presOf" srcId="{FD00C719-AC90-482C-A42B-760E021E602B}" destId="{95997C67-179E-4178-9198-372B32E35755}" srcOrd="1" destOrd="0" presId="urn:microsoft.com/office/officeart/2005/8/layout/bProcess3"/>
    <dgm:cxn modelId="{B8A5809D-E9A5-4C8A-80A9-C14970D056A5}" type="presOf" srcId="{CF2DAA45-7830-4B52-BF20-5BD891354A0B}" destId="{7A0EB338-E6C5-4FE2-9461-A0F57F48C5A1}" srcOrd="0" destOrd="0" presId="urn:microsoft.com/office/officeart/2005/8/layout/bProcess3"/>
    <dgm:cxn modelId="{8D712A9F-441E-4905-8A62-2E878EB59666}" type="presOf" srcId="{CE11AD86-7E2F-48AC-822C-BFBD71AFC0AF}" destId="{6946357D-A2F3-40F6-9FD5-1E6FAFA4E8B4}" srcOrd="1" destOrd="0" presId="urn:microsoft.com/office/officeart/2005/8/layout/bProcess3"/>
    <dgm:cxn modelId="{7EDBCDA5-9F9C-4ECD-B665-D029AB965D87}" type="presOf" srcId="{9326B31F-9D0A-45A9-8810-6A7251DC11CC}" destId="{61627D55-F8EF-463D-B108-0EC6A3279FE5}" srcOrd="0" destOrd="0" presId="urn:microsoft.com/office/officeart/2005/8/layout/bProcess3"/>
    <dgm:cxn modelId="{7D5FDCAE-0F96-47DE-9C55-673E05355396}" type="presOf" srcId="{0BE72BFD-310D-42C4-B784-7E5D08987C72}" destId="{ACC0E7BB-5819-4C7C-8DA9-604813713AEB}" srcOrd="0" destOrd="0" presId="urn:microsoft.com/office/officeart/2005/8/layout/bProcess3"/>
    <dgm:cxn modelId="{A97380BD-E606-463F-BEF8-73705483E50A}" type="presOf" srcId="{20F37B98-5CFD-4C4C-B17A-5C0721D93640}" destId="{AA56BDB7-06D5-479C-BAE2-5128803BEDE2}" srcOrd="1" destOrd="0" presId="urn:microsoft.com/office/officeart/2005/8/layout/bProcess3"/>
    <dgm:cxn modelId="{2957C2BE-9FEE-46D1-812C-C4B9A53ED1DD}" type="presOf" srcId="{CEE3EA6F-F40C-43B1-8C93-C27870D89D0B}" destId="{0A592495-1083-4962-B7ED-4DD539D7A2B5}" srcOrd="0" destOrd="0" presId="urn:microsoft.com/office/officeart/2005/8/layout/bProcess3"/>
    <dgm:cxn modelId="{F773FFCD-2AE6-4156-8A98-5FD47A803A7F}" srcId="{0BE72BFD-310D-42C4-B784-7E5D08987C72}" destId="{56357C05-A626-44A7-9791-9F3D8291A3BC}" srcOrd="2" destOrd="0" parTransId="{E478718F-AF35-4B21-9FAD-DF4369E7CFCF}" sibTransId="{FD00C719-AC90-482C-A42B-760E021E602B}"/>
    <dgm:cxn modelId="{1D15F1D2-4475-403D-93AD-EC63367E738A}" srcId="{0BE72BFD-310D-42C4-B784-7E5D08987C72}" destId="{9326B31F-9D0A-45A9-8810-6A7251DC11CC}" srcOrd="3" destOrd="0" parTransId="{39DB6396-D4FB-48D6-AD7D-EB829961D8F0}" sibTransId="{A098DBA6-8D54-4998-B421-CB0688612A8B}"/>
    <dgm:cxn modelId="{266AFEF9-1D95-4C98-BDC6-A46252E22721}" type="presOf" srcId="{20F37B98-5CFD-4C4C-B17A-5C0721D93640}" destId="{CD0CA6D5-880B-4F88-BE6C-E37115484848}" srcOrd="0" destOrd="0" presId="urn:microsoft.com/office/officeart/2005/8/layout/bProcess3"/>
    <dgm:cxn modelId="{0462A8F8-E79E-454B-BAF3-C46059DD0B1B}" type="presParOf" srcId="{ACC0E7BB-5819-4C7C-8DA9-604813713AEB}" destId="{0A592495-1083-4962-B7ED-4DD539D7A2B5}" srcOrd="0" destOrd="0" presId="urn:microsoft.com/office/officeart/2005/8/layout/bProcess3"/>
    <dgm:cxn modelId="{02BEACE0-A5AF-44AC-8B23-0349BFB70232}" type="presParOf" srcId="{ACC0E7BB-5819-4C7C-8DA9-604813713AEB}" destId="{CD0CA6D5-880B-4F88-BE6C-E37115484848}" srcOrd="1" destOrd="0" presId="urn:microsoft.com/office/officeart/2005/8/layout/bProcess3"/>
    <dgm:cxn modelId="{EAC263BB-3877-4CD2-A6BE-66CB871CB1AA}" type="presParOf" srcId="{CD0CA6D5-880B-4F88-BE6C-E37115484848}" destId="{AA56BDB7-06D5-479C-BAE2-5128803BEDE2}" srcOrd="0" destOrd="0" presId="urn:microsoft.com/office/officeart/2005/8/layout/bProcess3"/>
    <dgm:cxn modelId="{846BD1C2-94B2-49DF-8D23-7FF301AE77DE}" type="presParOf" srcId="{ACC0E7BB-5819-4C7C-8DA9-604813713AEB}" destId="{B6AE0AA7-93E3-497F-9FC2-EDD7AD84ED54}" srcOrd="2" destOrd="0" presId="urn:microsoft.com/office/officeart/2005/8/layout/bProcess3"/>
    <dgm:cxn modelId="{DA2AAFC7-7293-457D-AFC2-1B39BC571104}" type="presParOf" srcId="{ACC0E7BB-5819-4C7C-8DA9-604813713AEB}" destId="{EEF17B6B-14BC-4ECE-BF03-7CC6391E0D4C}" srcOrd="3" destOrd="0" presId="urn:microsoft.com/office/officeart/2005/8/layout/bProcess3"/>
    <dgm:cxn modelId="{FBFB8535-9854-4AA5-889F-02E7EF51BC16}" type="presParOf" srcId="{EEF17B6B-14BC-4ECE-BF03-7CC6391E0D4C}" destId="{6946357D-A2F3-40F6-9FD5-1E6FAFA4E8B4}" srcOrd="0" destOrd="0" presId="urn:microsoft.com/office/officeart/2005/8/layout/bProcess3"/>
    <dgm:cxn modelId="{F8BF0EFF-7CC7-4E2C-B999-9AC9C388F90F}" type="presParOf" srcId="{ACC0E7BB-5819-4C7C-8DA9-604813713AEB}" destId="{18B25520-614C-49CF-9E23-039275130D1B}" srcOrd="4" destOrd="0" presId="urn:microsoft.com/office/officeart/2005/8/layout/bProcess3"/>
    <dgm:cxn modelId="{321F1C5B-463F-4DE5-B375-FCEC06F2DEAD}" type="presParOf" srcId="{ACC0E7BB-5819-4C7C-8DA9-604813713AEB}" destId="{2D2C389A-9492-4DF3-A698-52F0BAB147D1}" srcOrd="5" destOrd="0" presId="urn:microsoft.com/office/officeart/2005/8/layout/bProcess3"/>
    <dgm:cxn modelId="{EC902D46-7AFF-44EE-A20E-F1CA9C1AB389}" type="presParOf" srcId="{2D2C389A-9492-4DF3-A698-52F0BAB147D1}" destId="{95997C67-179E-4178-9198-372B32E35755}" srcOrd="0" destOrd="0" presId="urn:microsoft.com/office/officeart/2005/8/layout/bProcess3"/>
    <dgm:cxn modelId="{ED5499A2-4561-4F8A-A651-BF03A5CA7AAD}" type="presParOf" srcId="{ACC0E7BB-5819-4C7C-8DA9-604813713AEB}" destId="{61627D55-F8EF-463D-B108-0EC6A3279FE5}" srcOrd="6" destOrd="0" presId="urn:microsoft.com/office/officeart/2005/8/layout/bProcess3"/>
    <dgm:cxn modelId="{8FF74648-E3C8-447F-BEB0-6433AC90979E}" type="presParOf" srcId="{ACC0E7BB-5819-4C7C-8DA9-604813713AEB}" destId="{AE851ECD-67F7-485B-AE0F-6D0316E75BCD}" srcOrd="7" destOrd="0" presId="urn:microsoft.com/office/officeart/2005/8/layout/bProcess3"/>
    <dgm:cxn modelId="{1F5A343C-6B1C-4981-BE6E-BB23CC6BED6F}" type="presParOf" srcId="{AE851ECD-67F7-485B-AE0F-6D0316E75BCD}" destId="{D62F2B2D-9F98-45CD-8C20-9AC1BD5CB168}" srcOrd="0" destOrd="0" presId="urn:microsoft.com/office/officeart/2005/8/layout/bProcess3"/>
    <dgm:cxn modelId="{E4A1680F-70A6-4980-B863-77B6DEAD337E}" type="presParOf" srcId="{ACC0E7BB-5819-4C7C-8DA9-604813713AEB}" destId="{7A0EB338-E6C5-4FE2-9461-A0F57F48C5A1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CA6D5-880B-4F88-BE6C-E37115484848}">
      <dsp:nvSpPr>
        <dsp:cNvPr id="0" name=""/>
        <dsp:cNvSpPr/>
      </dsp:nvSpPr>
      <dsp:spPr>
        <a:xfrm>
          <a:off x="3763507" y="869003"/>
          <a:ext cx="6682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237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080155" y="911229"/>
        <a:ext cx="34941" cy="6988"/>
      </dsp:txXfrm>
    </dsp:sp>
    <dsp:sp modelId="{0A592495-1083-4962-B7ED-4DD539D7A2B5}">
      <dsp:nvSpPr>
        <dsp:cNvPr id="0" name=""/>
        <dsp:cNvSpPr/>
      </dsp:nvSpPr>
      <dsp:spPr>
        <a:xfrm>
          <a:off x="726884" y="3196"/>
          <a:ext cx="3038423" cy="1823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Durante o trabalho multidisciplinar, avaliações padronizadas e protocolos de avaliação são aplicados;</a:t>
          </a:r>
        </a:p>
      </dsp:txBody>
      <dsp:txXfrm>
        <a:off x="726884" y="3196"/>
        <a:ext cx="3038423" cy="1823053"/>
      </dsp:txXfrm>
    </dsp:sp>
    <dsp:sp modelId="{EEF17B6B-14BC-4ECE-BF03-7CC6391E0D4C}">
      <dsp:nvSpPr>
        <dsp:cNvPr id="0" name=""/>
        <dsp:cNvSpPr/>
      </dsp:nvSpPr>
      <dsp:spPr>
        <a:xfrm>
          <a:off x="7500768" y="869003"/>
          <a:ext cx="6682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237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817415" y="911229"/>
        <a:ext cx="34941" cy="6988"/>
      </dsp:txXfrm>
    </dsp:sp>
    <dsp:sp modelId="{B6AE0AA7-93E3-497F-9FC2-EDD7AD84ED54}">
      <dsp:nvSpPr>
        <dsp:cNvPr id="0" name=""/>
        <dsp:cNvSpPr/>
      </dsp:nvSpPr>
      <dsp:spPr>
        <a:xfrm>
          <a:off x="4464144" y="3196"/>
          <a:ext cx="3038423" cy="1823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Os dados numéricos são analisados em softwares estatísticos com modelagem matemática exploratória;</a:t>
          </a:r>
        </a:p>
      </dsp:txBody>
      <dsp:txXfrm>
        <a:off x="4464144" y="3196"/>
        <a:ext cx="3038423" cy="1823053"/>
      </dsp:txXfrm>
    </dsp:sp>
    <dsp:sp modelId="{2D2C389A-9492-4DF3-A698-52F0BAB147D1}">
      <dsp:nvSpPr>
        <dsp:cNvPr id="0" name=""/>
        <dsp:cNvSpPr/>
      </dsp:nvSpPr>
      <dsp:spPr>
        <a:xfrm>
          <a:off x="2246095" y="1824450"/>
          <a:ext cx="7474521" cy="668237"/>
        </a:xfrm>
        <a:custGeom>
          <a:avLst/>
          <a:gdLst/>
          <a:ahLst/>
          <a:cxnLst/>
          <a:rect l="0" t="0" r="0" b="0"/>
          <a:pathLst>
            <a:path>
              <a:moveTo>
                <a:pt x="7474521" y="0"/>
              </a:moveTo>
              <a:lnTo>
                <a:pt x="7474521" y="351218"/>
              </a:lnTo>
              <a:lnTo>
                <a:pt x="0" y="351218"/>
              </a:lnTo>
              <a:lnTo>
                <a:pt x="0" y="66823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795678" y="2155074"/>
        <a:ext cx="375355" cy="6988"/>
      </dsp:txXfrm>
    </dsp:sp>
    <dsp:sp modelId="{18B25520-614C-49CF-9E23-039275130D1B}">
      <dsp:nvSpPr>
        <dsp:cNvPr id="0" name=""/>
        <dsp:cNvSpPr/>
      </dsp:nvSpPr>
      <dsp:spPr>
        <a:xfrm>
          <a:off x="8201405" y="3196"/>
          <a:ext cx="3038423" cy="1823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Os resultados são estudados pela equipe multidisciplinar da ADID;</a:t>
          </a:r>
        </a:p>
      </dsp:txBody>
      <dsp:txXfrm>
        <a:off x="8201405" y="3196"/>
        <a:ext cx="3038423" cy="1823053"/>
      </dsp:txXfrm>
    </dsp:sp>
    <dsp:sp modelId="{AE851ECD-67F7-485B-AE0F-6D0316E75BCD}">
      <dsp:nvSpPr>
        <dsp:cNvPr id="0" name=""/>
        <dsp:cNvSpPr/>
      </dsp:nvSpPr>
      <dsp:spPr>
        <a:xfrm>
          <a:off x="3763507" y="3390894"/>
          <a:ext cx="6682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8237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080155" y="3433120"/>
        <a:ext cx="34941" cy="6988"/>
      </dsp:txXfrm>
    </dsp:sp>
    <dsp:sp modelId="{61627D55-F8EF-463D-B108-0EC6A3279FE5}">
      <dsp:nvSpPr>
        <dsp:cNvPr id="0" name=""/>
        <dsp:cNvSpPr/>
      </dsp:nvSpPr>
      <dsp:spPr>
        <a:xfrm>
          <a:off x="726884" y="2525087"/>
          <a:ext cx="3038423" cy="1823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 o nosso objetivo em vista (alfabetização e desenvolvimento acadêmico) verificamos quais elementos podem aumentar nosso sucesso;</a:t>
          </a:r>
        </a:p>
      </dsp:txBody>
      <dsp:txXfrm>
        <a:off x="726884" y="2525087"/>
        <a:ext cx="3038423" cy="1823053"/>
      </dsp:txXfrm>
    </dsp:sp>
    <dsp:sp modelId="{7A0EB338-E6C5-4FE2-9461-A0F57F48C5A1}">
      <dsp:nvSpPr>
        <dsp:cNvPr id="0" name=""/>
        <dsp:cNvSpPr/>
      </dsp:nvSpPr>
      <dsp:spPr>
        <a:xfrm>
          <a:off x="4464144" y="2525087"/>
          <a:ext cx="3038423" cy="1823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Atualmente sabemos que a funcionalidade e as habilidades adaptativas (mensurados pela CIF/OMS) se relacionam com o desempenho acadêmico.</a:t>
          </a:r>
        </a:p>
      </dsp:txBody>
      <dsp:txXfrm>
        <a:off x="4464144" y="2525087"/>
        <a:ext cx="3038423" cy="1823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7D5CD-9029-41CE-A84E-D364BB0BB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6372D3-FFDF-47CA-A66C-D767BAAED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0288C1-E8E8-4637-9875-8BEFDC43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7EBFB9-8940-4C86-AB7A-C813980F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25191C-0B05-401F-AF6E-DDBB2226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23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6B534-84C6-4B79-9AC5-C46783A37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7C88B9-3C19-4F22-891E-33807EFC1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7CF613-52E9-4D9A-83E2-9139F531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1E183B-1538-42C4-A702-816C73FB1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DE0091-DED3-4571-A695-5FFAB2F1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03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93163D-D74B-41E9-A8C4-0CBC9C4D6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EE34381-D771-4217-9A4B-CCBBB5702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031B18-F52C-46DB-AB41-03D6C168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9B751A-9F56-4AE6-945B-CE20F3DE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CA8-2E7B-4233-9AAD-9A0D832C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42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4A88E-9988-41CF-AC48-393D5184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617B80-B1D4-4F22-BE67-16C705990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80BDB2-5235-428C-BA57-EADE8384B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B9724F-04CB-42A6-B90F-DF85FF2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63FD40-2703-404D-B759-238B039D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55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B6AD4-2944-4F92-BA36-68C36816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CAA18E-E282-4A0D-A261-03F7D4249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2666F0-E1FC-479D-9F59-E3873C4A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5190E0-FE25-4742-82B5-850ED4F3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30FF0F-5A0E-4C74-B8E7-35C8049B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317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A5753-EBAC-45A9-B6FF-1A2A97E2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1628F-F9B7-416E-B7DB-C41F8EF2C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9FA06C-F1DE-45EE-B19D-44C458414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D01D52C-84F8-4D3B-8B15-A0D3A19A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537B6E-469D-4CB8-8882-42F97D1E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192B86-3AFB-435D-AA89-20A88E9E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89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28740-13AD-4F12-9050-54EC1768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DA4E0D-A601-40E8-9C47-25C2E7FDA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04D7EF6-32A0-4D7F-B18F-ADCE4A027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66A81C-AC88-46AA-95A7-3899108DF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C9D841B-D690-481E-B915-4AD9EEE22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6933934-21A4-4638-99B3-5F18E8101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8667FB1-E4EC-4DF2-9E1E-E730E9F4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12531D2-2A34-41A5-AA9C-FD92B9F26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58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B1FA3-027A-487E-A7A7-4656381A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330AACC-5F91-4088-948C-C0E15AB6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BF98249-2494-4E48-9481-0FD194A46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00C9C5-C7DF-4FBC-AAE4-6C7C18D30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62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892B769-EC69-4969-A7BF-DD44D200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BB2DEA7-1081-4DE1-AD26-685A50353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E1E72E-3BCC-41B7-BA5B-181C4F9C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82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431D7-FA67-45A7-AFF8-1F9F091A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9CA3DA-D0E8-4F52-B7A9-68F3640DB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87A3DA-9490-49C1-AE3A-1826BE3C6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71BDDB-5888-477D-85B4-ED7A6145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BD7CB4-F124-45B5-983D-9EF4FD07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38507A-89B8-4720-BD98-35D643C4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31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07E04-677A-425B-891D-714A1E72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3F95BF7-1D1C-4036-AF91-8A376AA39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97539B-E442-498A-A18C-53F14516E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98E2B1-CC77-46C9-8A8C-8DC1C6D50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0F89CE-DDEC-4FC0-9B7D-D572A680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31F7E7-D563-40F3-9E13-C0BE0206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481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35233B4-E624-40C8-8400-4BD4D2D07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A0D5C6-5660-447A-8A46-3B07A98C0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EA1B91-D744-4D08-B2ED-8196947ED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ACBC0-1664-438D-B059-093A23486475}" type="datetimeFigureOut">
              <a:rPr lang="pt-BR" smtClean="0"/>
              <a:t>02/06/2021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DE1124-8EF5-43A3-8D47-10F57E678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979ECA-B295-4ABF-8D73-DAF90A630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0CEAB-01D6-471A-AC3B-E5CE93178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768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86810C4-DD1F-47F8-B37A-6EA0FBCD88A6}"/>
              </a:ext>
            </a:extLst>
          </p:cNvPr>
          <p:cNvSpPr txBox="1"/>
          <p:nvPr/>
        </p:nvSpPr>
        <p:spPr>
          <a:xfrm>
            <a:off x="1113810" y="3130041"/>
            <a:ext cx="4036334" cy="16476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Boletim Informativo das áreas técnicas 1ºquadrimestre 2021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04EB018A-EA23-43DE-9C14-EC93D5E05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r="1" b="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4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458C1BCA-247F-4480-B78C-924FEBA5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504681-8A9C-42DB-A982-4E37CFE92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3450" y="2766349"/>
            <a:ext cx="5123428" cy="1557854"/>
          </a:xfrm>
        </p:spPr>
        <p:txBody>
          <a:bodyPr>
            <a:noAutofit/>
          </a:bodyPr>
          <a:lstStyle/>
          <a:p>
            <a:pPr algn="l"/>
            <a:r>
              <a:rPr lang="pt-BR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Socioassistencial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5EE588-2FEA-4D5E-BF5A-FD87AA8AF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8328" y="4011810"/>
            <a:ext cx="4186315" cy="2503170"/>
          </a:xfrm>
        </p:spPr>
        <p:txBody>
          <a:bodyPr anchor="t">
            <a:normAutofit fontScale="25000" lnSpcReduction="20000"/>
          </a:bodyPr>
          <a:lstStyle/>
          <a:p>
            <a:pPr algn="l"/>
            <a:endParaRPr lang="pt-BR" sz="2000" dirty="0"/>
          </a:p>
          <a:p>
            <a:pPr algn="just">
              <a:lnSpc>
                <a:spcPct val="170000"/>
              </a:lnSpc>
            </a:pPr>
            <a:r>
              <a:rPr lang="pt-BR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Neves (2009) nos traz algumas caracterizações sobre a rede socioassistencial e, com elas, permite-nos entender que tal rede é uma ação articulada e integrada, que objetiva proporcionar aos usuários dos serviços sociais a proteção social junto ao acesso aos seus direitos, estando esta rede relacionada ao conjunto de políticas sociais, em especial a política de assistência social.</a:t>
            </a:r>
          </a:p>
        </p:txBody>
      </p:sp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B8E37057-BDB6-4452-836A-27973D54F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11A3A707-72D6-4BAB-8187-F8204F4ED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8530" y="1774620"/>
            <a:ext cx="3780042" cy="3780042"/>
          </a:xfrm>
          <a:custGeom>
            <a:avLst/>
            <a:gdLst>
              <a:gd name="connsiteX0" fmla="*/ 2054781 w 4109561"/>
              <a:gd name="connsiteY0" fmla="*/ 0 h 4109561"/>
              <a:gd name="connsiteX1" fmla="*/ 4109561 w 4109561"/>
              <a:gd name="connsiteY1" fmla="*/ 2054781 h 4109561"/>
              <a:gd name="connsiteX2" fmla="*/ 2054781 w 4109561"/>
              <a:gd name="connsiteY2" fmla="*/ 4109561 h 4109561"/>
              <a:gd name="connsiteX3" fmla="*/ 0 w 4109561"/>
              <a:gd name="connsiteY3" fmla="*/ 2054781 h 4109561"/>
              <a:gd name="connsiteX4" fmla="*/ 2054781 w 4109561"/>
              <a:gd name="connsiteY4" fmla="*/ 0 h 410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561" h="4109561">
                <a:moveTo>
                  <a:pt x="2054781" y="0"/>
                </a:moveTo>
                <a:cubicBezTo>
                  <a:pt x="3189605" y="0"/>
                  <a:pt x="4109561" y="919957"/>
                  <a:pt x="4109561" y="2054781"/>
                </a:cubicBezTo>
                <a:cubicBezTo>
                  <a:pt x="4109561" y="3189605"/>
                  <a:pt x="3189605" y="4109561"/>
                  <a:pt x="2054781" y="4109561"/>
                </a:cubicBezTo>
                <a:cubicBezTo>
                  <a:pt x="919957" y="4109561"/>
                  <a:pt x="0" y="3189605"/>
                  <a:pt x="0" y="2054781"/>
                </a:cubicBezTo>
                <a:cubicBezTo>
                  <a:pt x="0" y="919957"/>
                  <a:pt x="919957" y="0"/>
                  <a:pt x="205478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83411D-901F-4574-9926-33415AA92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3450" y="1713004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EE0C24-61BC-4F30-BF5B-7F6498FC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387" y="5806704"/>
            <a:ext cx="834510" cy="8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5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4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Homem em pé em frente a janela&#10;&#10;Descrição gerada automaticamente com confiança média">
            <a:extLst>
              <a:ext uri="{FF2B5EF4-FFF2-40B4-BE49-F238E27FC236}">
                <a16:creationId xmlns:a16="http://schemas.microsoft.com/office/drawing/2014/main" id="{121B6FFD-67FE-4589-9988-A9ED0AF4A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r="31405"/>
          <a:stretch/>
        </p:blipFill>
        <p:spPr>
          <a:xfrm>
            <a:off x="-3050" y="2325511"/>
            <a:ext cx="3576989" cy="4287870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AB3E95F-FBE9-4FE0-94AA-F91C7243B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386"/>
          <a:stretch/>
        </p:blipFill>
        <p:spPr>
          <a:xfrm>
            <a:off x="6161230" y="-313797"/>
            <a:ext cx="2691274" cy="2785070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E5080B2-D267-4DF6-845A-9BEC1DC4C047}"/>
              </a:ext>
            </a:extLst>
          </p:cNvPr>
          <p:cNvSpPr txBox="1"/>
          <p:nvPr/>
        </p:nvSpPr>
        <p:spPr>
          <a:xfrm>
            <a:off x="3564008" y="2299823"/>
            <a:ext cx="3177807" cy="698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Aconteceu...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21E9319-144E-427C-AFE9-FAF5123FA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38" r="-2" b="6436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556D915-1F52-46E4-B63E-FFC7938D07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72" r="7257"/>
          <a:stretch/>
        </p:blipFill>
        <p:spPr>
          <a:xfrm>
            <a:off x="9014195" y="11"/>
            <a:ext cx="3177808" cy="3199366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727F0E0D-7C08-443D-85AE-FE5719C3E48E}"/>
              </a:ext>
            </a:extLst>
          </p:cNvPr>
          <p:cNvSpPr txBox="1"/>
          <p:nvPr/>
        </p:nvSpPr>
        <p:spPr>
          <a:xfrm>
            <a:off x="3573939" y="2955496"/>
            <a:ext cx="7501731" cy="3657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Articulação com a Defensoria Pública do Estado de São Paulo sobre transporte acessível;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Concessão de 218 cestas básicas até o momento, por intermédio da Secretaria Municipal da Pessoa com Deficiência; Concessão de 120 Ovos de Páscoa por intermédio da Cacau Show-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Brooklin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Promoção de cursos extracurriculares- informática, dança, teatro I e II, malabares, capoeira, taekwondo, musicalização, bateria para pessoas com síndrome de Down e arte terapia para familiares e/ou cuidadores;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Coordenação do Fórum Paulista de Entidades;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Aplicação da avaliação de sobrecarga dos cuidadores- Zarit;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Atuação no ambulatório de envelhecimento e síndrome de Down do IPQ-HCFMUSP e Acompanhamento aos casos de Covid19 e demais questões familiares;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Participação na Semana de Gestão de Projetos de Impacto Social e Participação no I Seminário Internacional de Irmãos de pessoas com deficiência;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Visita institucional à Universidade de Santo Amaro, assim como início do mapeamento social da região da zona sul de São Paulo;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A27F819-8FC0-4215-AE83-ABE26413D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0467" y="5790350"/>
            <a:ext cx="829128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01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458C1BCA-247F-4480-B78C-924FEBA5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504681-8A9C-42DB-A982-4E37CFE92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8572" y="2757837"/>
            <a:ext cx="4402665" cy="1586550"/>
          </a:xfrm>
        </p:spPr>
        <p:txBody>
          <a:bodyPr>
            <a:normAutofit/>
          </a:bodyPr>
          <a:lstStyle/>
          <a:p>
            <a:pPr algn="l"/>
            <a:r>
              <a:rPr lang="pt-BR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Empregabilidade</a:t>
            </a:r>
          </a:p>
        </p:txBody>
      </p:sp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B8E37057-BDB6-4452-836A-27973D54F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11A3A707-72D6-4BAB-8187-F8204F4ED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8530" y="1774620"/>
            <a:ext cx="3780042" cy="3780042"/>
          </a:xfrm>
          <a:custGeom>
            <a:avLst/>
            <a:gdLst>
              <a:gd name="connsiteX0" fmla="*/ 2054781 w 4109561"/>
              <a:gd name="connsiteY0" fmla="*/ 0 h 4109561"/>
              <a:gd name="connsiteX1" fmla="*/ 4109561 w 4109561"/>
              <a:gd name="connsiteY1" fmla="*/ 2054781 h 4109561"/>
              <a:gd name="connsiteX2" fmla="*/ 2054781 w 4109561"/>
              <a:gd name="connsiteY2" fmla="*/ 4109561 h 4109561"/>
              <a:gd name="connsiteX3" fmla="*/ 0 w 4109561"/>
              <a:gd name="connsiteY3" fmla="*/ 2054781 h 4109561"/>
              <a:gd name="connsiteX4" fmla="*/ 2054781 w 4109561"/>
              <a:gd name="connsiteY4" fmla="*/ 0 h 410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561" h="4109561">
                <a:moveTo>
                  <a:pt x="2054781" y="0"/>
                </a:moveTo>
                <a:cubicBezTo>
                  <a:pt x="3189605" y="0"/>
                  <a:pt x="4109561" y="919957"/>
                  <a:pt x="4109561" y="2054781"/>
                </a:cubicBezTo>
                <a:cubicBezTo>
                  <a:pt x="4109561" y="3189605"/>
                  <a:pt x="3189605" y="4109561"/>
                  <a:pt x="2054781" y="4109561"/>
                </a:cubicBezTo>
                <a:cubicBezTo>
                  <a:pt x="919957" y="4109561"/>
                  <a:pt x="0" y="3189605"/>
                  <a:pt x="0" y="2054781"/>
                </a:cubicBezTo>
                <a:cubicBezTo>
                  <a:pt x="0" y="919957"/>
                  <a:pt x="919957" y="0"/>
                  <a:pt x="205478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83411D-901F-4574-9926-33415AA92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3450" y="1713004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EE0C24-61BC-4F30-BF5B-7F6498FC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829" y="5814698"/>
            <a:ext cx="834510" cy="8244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9946E6C-11D2-4F9D-BEA3-99C3CEA9C1D2}"/>
              </a:ext>
            </a:extLst>
          </p:cNvPr>
          <p:cNvSpPr txBox="1"/>
          <p:nvPr/>
        </p:nvSpPr>
        <p:spPr>
          <a:xfrm>
            <a:off x="7013450" y="4344387"/>
            <a:ext cx="4084379" cy="18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a prorrogação do isolamento social em consequência da pandemia da COVID-19, em 2021 continuamos os atendimentos do Emprego Apoiado através de atividades remotas, adaptadas e personalizadas às necessidades de cada atendido: em licença remunerada, suspensão de contrato, home office ou mesmo no trabalho presencial. </a:t>
            </a:r>
          </a:p>
        </p:txBody>
      </p:sp>
    </p:spTree>
    <p:extLst>
      <p:ext uri="{BB962C8B-B14F-4D97-AF65-F5344CB8AC3E}">
        <p14:creationId xmlns:p14="http://schemas.microsoft.com/office/powerpoint/2010/main" val="1893576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04DCDEA-60EE-4FBF-B515-F83D82F9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8121B1F-562F-4649-9F1D-1B7DCE785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8" r="1" b="1"/>
          <a:stretch/>
        </p:blipFill>
        <p:spPr>
          <a:xfrm>
            <a:off x="4426858" y="3429004"/>
            <a:ext cx="7765144" cy="34289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A497B6-9B4C-4300-B996-FEEF28B0D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85" r="1" b="1"/>
          <a:stretch/>
        </p:blipFill>
        <p:spPr>
          <a:xfrm>
            <a:off x="4693699" y="-3"/>
            <a:ext cx="7498300" cy="3397778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3167A4C-CF26-46D1-8FCE-4ABC6177EAD8}"/>
              </a:ext>
            </a:extLst>
          </p:cNvPr>
          <p:cNvSpPr txBox="1"/>
          <p:nvPr/>
        </p:nvSpPr>
        <p:spPr>
          <a:xfrm>
            <a:off x="1" y="0"/>
            <a:ext cx="4241889" cy="6857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6400" b="1" dirty="0" err="1">
                <a:cs typeface="Times New Roman" panose="02020603050405020304" pitchFamily="18" charset="0"/>
              </a:rPr>
              <a:t>Emprego</a:t>
            </a:r>
            <a:r>
              <a:rPr lang="en-US" sz="6400" b="1" dirty="0"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cs typeface="Times New Roman" panose="02020603050405020304" pitchFamily="18" charset="0"/>
              </a:rPr>
              <a:t>Apoiado</a:t>
            </a:r>
            <a:r>
              <a:rPr lang="en-US" sz="6400" b="1" dirty="0"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cs typeface="Times New Roman" panose="02020603050405020304" pitchFamily="18" charset="0"/>
              </a:rPr>
              <a:t>Remoto</a:t>
            </a:r>
            <a:endParaRPr lang="en-US" sz="6400" b="1" dirty="0"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5600" b="1" dirty="0">
                <a:ea typeface="Times New Roman" panose="02020603050405020304" pitchFamily="18" charset="0"/>
              </a:rPr>
              <a:t>Objetivos</a:t>
            </a:r>
            <a:endParaRPr lang="pt-BR" sz="5600" dirty="0"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Manter o vínculo com o mundo do trabalho e suas demandas;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Dar continuidade aos treinamentos iniciados nas empresas;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Manter o contato do colaborador com assuntos relacionados a empresa onde trabalha;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Estimular a leitura, digitação, organização e outras habilidades que possam ser realizada em casa, sem grandes dificuldades;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Intensificar o treinamento para o momento do retorno presencial, considerando todos os cuidados e respeitando o protocolo de retorno da empresa.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Preparar a colaboradora para possíveis mudanças e sua readaptação no ambiente de trabalho.   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Exercitar a autonomia na busca de informações e pesquisa na internet.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Otimizar o tempo dos nossos alunos em casa com atividades diversas relacionadas ao trabalho.</a:t>
            </a:r>
            <a:r>
              <a:rPr lang="pt-BR" sz="6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5600" b="1" dirty="0">
                <a:ea typeface="Times New Roman" panose="02020603050405020304" pitchFamily="18" charset="0"/>
              </a:rPr>
              <a:t>Estratégias</a:t>
            </a:r>
            <a:r>
              <a:rPr lang="pt-BR" sz="5600" dirty="0"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Orientações pontuais aos familiares e/ou cuidadores quanto aos treinamentos realizados.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Encontros semanais com cada atendido para viabilizar o treinamento do Emprego Apoiado a distância.            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5600" dirty="0">
                <a:ea typeface="Times New Roman" panose="02020603050405020304" pitchFamily="18" charset="0"/>
              </a:rPr>
              <a:t>Reuniões sistemáticos com a equipe de trabalho para inteirar-se acerca das atividades desenvolvidas na empresa no período da pandemia e manter contato com os colegas.   </a:t>
            </a:r>
          </a:p>
          <a:p>
            <a:pPr lvl="0" algn="just">
              <a:spcAft>
                <a:spcPts val="0"/>
              </a:spcAft>
            </a:pPr>
            <a:endParaRPr lang="pt-BR" sz="56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5600" b="1" dirty="0">
                <a:ea typeface="Times New Roman" panose="02020603050405020304" pitchFamily="18" charset="0"/>
              </a:rPr>
              <a:t> </a:t>
            </a:r>
            <a:endParaRPr lang="en-US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27EA21F-E2E1-40A5-86DD-62A8C0CBF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811" y="5801838"/>
            <a:ext cx="835224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4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97CB5B-1670-4B65-807B-EE025AFA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4" r="8117" b="1"/>
          <a:stretch/>
        </p:blipFill>
        <p:spPr>
          <a:xfrm>
            <a:off x="1429072" y="1859956"/>
            <a:ext cx="5101936" cy="5039602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2146F63-3585-430F-A2E1-605C60595938}"/>
              </a:ext>
            </a:extLst>
          </p:cNvPr>
          <p:cNvSpPr txBox="1"/>
          <p:nvPr/>
        </p:nvSpPr>
        <p:spPr>
          <a:xfrm>
            <a:off x="6754091" y="0"/>
            <a:ext cx="5437909" cy="685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5600" b="1" dirty="0"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400" b="1" dirty="0" err="1">
                <a:cs typeface="Times New Roman" panose="02020603050405020304" pitchFamily="18" charset="0"/>
              </a:rPr>
              <a:t>Reuniões</a:t>
            </a:r>
            <a:r>
              <a:rPr lang="en-US" sz="6400" b="1" dirty="0">
                <a:cs typeface="Times New Roman" panose="02020603050405020304" pitchFamily="18" charset="0"/>
              </a:rPr>
              <a:t> com as </a:t>
            </a:r>
            <a:r>
              <a:rPr lang="en-US" sz="6400" b="1" dirty="0" err="1">
                <a:cs typeface="Times New Roman" panose="02020603050405020304" pitchFamily="18" charset="0"/>
              </a:rPr>
              <a:t>empresas</a:t>
            </a:r>
            <a:r>
              <a:rPr lang="en-US" sz="6400" b="1" dirty="0"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cs typeface="Times New Roman" panose="02020603050405020304" pitchFamily="18" charset="0"/>
              </a:rPr>
              <a:t>parceiras</a:t>
            </a:r>
            <a:r>
              <a:rPr lang="en-US" sz="5600" b="1" dirty="0"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70000"/>
              </a:lnSpc>
              <a:spcAft>
                <a:spcPts val="600"/>
              </a:spcAft>
            </a:pPr>
            <a:r>
              <a:rPr lang="pt-BR" sz="5600" b="1" dirty="0">
                <a:cs typeface="Times New Roman" panose="02020603050405020304" pitchFamily="18" charset="0"/>
              </a:rPr>
              <a:t>Objetivos</a:t>
            </a:r>
            <a:r>
              <a:rPr lang="pt-BR" sz="5600" dirty="0">
                <a:cs typeface="Times New Roman" panose="02020603050405020304" pitchFamily="18" charset="0"/>
              </a:rPr>
              <a:t>: Atualização sobre ações da empresa e retorno das atividades (home office) com o apoio da ADID;  Apoio nas avaliação de performance e cursos on-line obrigatórios; Feedbacks aos gestores; Orientação aos gestores quanto aos cuidados no trabalho presencial durante a pandemia. </a:t>
            </a:r>
          </a:p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4800" b="1" dirty="0"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cs typeface="Times New Roman" panose="02020603050405020304" pitchFamily="18" charset="0"/>
              </a:rPr>
              <a:t>Reuniões</a:t>
            </a:r>
            <a:r>
              <a:rPr lang="en-US" sz="6400" b="1" dirty="0">
                <a:cs typeface="Times New Roman" panose="02020603050405020304" pitchFamily="18" charset="0"/>
              </a:rPr>
              <a:t> para </a:t>
            </a:r>
            <a:r>
              <a:rPr lang="en-US" sz="6400" b="1" dirty="0" err="1">
                <a:cs typeface="Times New Roman" panose="02020603050405020304" pitchFamily="18" charset="0"/>
              </a:rPr>
              <a:t>captação</a:t>
            </a:r>
            <a:r>
              <a:rPr lang="en-US" sz="6400" b="1" dirty="0">
                <a:cs typeface="Times New Roman" panose="02020603050405020304" pitchFamily="18" charset="0"/>
              </a:rPr>
              <a:t> de </a:t>
            </a:r>
            <a:r>
              <a:rPr lang="en-US" sz="6400" b="1" dirty="0" err="1">
                <a:cs typeface="Times New Roman" panose="02020603050405020304" pitchFamily="18" charset="0"/>
              </a:rPr>
              <a:t>novas</a:t>
            </a:r>
            <a:r>
              <a:rPr lang="en-US" sz="6400" b="1" dirty="0"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cs typeface="Times New Roman" panose="02020603050405020304" pitchFamily="18" charset="0"/>
              </a:rPr>
              <a:t>parcerias</a:t>
            </a:r>
            <a:r>
              <a:rPr lang="en-US" sz="6400" b="1" dirty="0">
                <a:cs typeface="Times New Roman" panose="02020603050405020304" pitchFamily="18" charset="0"/>
              </a:rPr>
              <a:t>  </a:t>
            </a:r>
            <a:endParaRPr lang="en-US" sz="6400" dirty="0"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US" sz="5600" dirty="0">
                <a:cs typeface="Times New Roman" panose="02020603050405020304" pitchFamily="18" charset="0"/>
              </a:rPr>
              <a:t>EY – Ernest &amp; Young; AYUMI </a:t>
            </a:r>
            <a:r>
              <a:rPr lang="en-US" sz="5600" dirty="0" err="1">
                <a:cs typeface="Times New Roman" panose="02020603050405020304" pitchFamily="18" charset="0"/>
              </a:rPr>
              <a:t>Supermercados</a:t>
            </a:r>
            <a:r>
              <a:rPr lang="en-US" sz="5600" dirty="0">
                <a:cs typeface="Times New Roman" panose="02020603050405020304" pitchFamily="18" charset="0"/>
              </a:rPr>
              <a:t>;  NUBANK; BERNOULLI </a:t>
            </a:r>
            <a:r>
              <a:rPr lang="en-US" sz="5600" dirty="0" err="1">
                <a:cs typeface="Times New Roman" panose="02020603050405020304" pitchFamily="18" charset="0"/>
              </a:rPr>
              <a:t>Educação</a:t>
            </a:r>
            <a:r>
              <a:rPr lang="en-US" sz="5600" dirty="0">
                <a:cs typeface="Times New Roman" panose="02020603050405020304" pitchFamily="18" charset="0"/>
              </a:rPr>
              <a:t>; GATTOS </a:t>
            </a:r>
            <a:r>
              <a:rPr lang="en-US" sz="5600" dirty="0" err="1">
                <a:cs typeface="Times New Roman" panose="02020603050405020304" pitchFamily="18" charset="0"/>
              </a:rPr>
              <a:t>Medicina</a:t>
            </a:r>
            <a:r>
              <a:rPr lang="en-US" sz="5600" dirty="0"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cs typeface="Times New Roman" panose="02020603050405020304" pitchFamily="18" charset="0"/>
              </a:rPr>
              <a:t>Felina</a:t>
            </a:r>
            <a:r>
              <a:rPr lang="en-US" sz="5600" dirty="0">
                <a:cs typeface="Times New Roman" panose="02020603050405020304" pitchFamily="18" charset="0"/>
              </a:rPr>
              <a:t>; QUALICORP; Instituto CRESCER - Projeto </a:t>
            </a:r>
            <a:r>
              <a:rPr lang="en-US" sz="5600" dirty="0" err="1">
                <a:cs typeface="Times New Roman" panose="02020603050405020304" pitchFamily="18" charset="0"/>
              </a:rPr>
              <a:t>Geração</a:t>
            </a:r>
            <a:r>
              <a:rPr lang="en-US" sz="5600" dirty="0"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cs typeface="Times New Roman" panose="02020603050405020304" pitchFamily="18" charset="0"/>
              </a:rPr>
              <a:t>Crescer</a:t>
            </a:r>
            <a:r>
              <a:rPr lang="en-US" sz="5600" dirty="0"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6400" b="1" dirty="0" err="1">
                <a:cs typeface="Times New Roman" panose="02020603050405020304" pitchFamily="18" charset="0"/>
              </a:rPr>
              <a:t>Palestras</a:t>
            </a:r>
            <a:r>
              <a:rPr lang="en-US" sz="6400" b="1" dirty="0">
                <a:cs typeface="Times New Roman" panose="02020603050405020304" pitchFamily="18" charset="0"/>
              </a:rPr>
              <a:t>: </a:t>
            </a:r>
            <a:r>
              <a:rPr lang="en-US" sz="6400" b="1" dirty="0" err="1">
                <a:cs typeface="Times New Roman" panose="02020603050405020304" pitchFamily="18" charset="0"/>
              </a:rPr>
              <a:t>Dia</a:t>
            </a:r>
            <a:r>
              <a:rPr lang="en-US" sz="6400" b="1" dirty="0"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cs typeface="Times New Roman" panose="02020603050405020304" pitchFamily="18" charset="0"/>
              </a:rPr>
              <a:t>Internacional</a:t>
            </a:r>
            <a:r>
              <a:rPr lang="en-US" sz="6400" b="1" dirty="0">
                <a:cs typeface="Times New Roman" panose="02020603050405020304" pitchFamily="18" charset="0"/>
              </a:rPr>
              <a:t> da Sindrome de Down </a:t>
            </a:r>
          </a:p>
          <a:p>
            <a:pPr algn="just">
              <a:lnSpc>
                <a:spcPct val="170000"/>
              </a:lnSpc>
              <a:spcAft>
                <a:spcPts val="600"/>
              </a:spcAft>
            </a:pPr>
            <a:r>
              <a:rPr lang="pt-BR" sz="5600" b="1" dirty="0">
                <a:cs typeface="Times New Roman" panose="02020603050405020304" pitchFamily="18" charset="0"/>
              </a:rPr>
              <a:t>Objetivos</a:t>
            </a:r>
            <a:r>
              <a:rPr lang="pt-BR" sz="5600" dirty="0">
                <a:cs typeface="Times New Roman" panose="02020603050405020304" pitchFamily="18" charset="0"/>
              </a:rPr>
              <a:t>: Sensibilizar e atualizar informações sobre a síndrome de Down e divulgar os Programas da ADID.   </a:t>
            </a:r>
            <a:endParaRPr lang="en-US" sz="5600" b="1" dirty="0"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6400" b="1" dirty="0" err="1">
                <a:cs typeface="Times New Roman" panose="02020603050405020304" pitchFamily="18" charset="0"/>
              </a:rPr>
              <a:t>Participação</a:t>
            </a:r>
            <a:r>
              <a:rPr lang="en-US" sz="6400" b="1" dirty="0">
                <a:cs typeface="Times New Roman" panose="02020603050405020304" pitchFamily="18" charset="0"/>
              </a:rPr>
              <a:t> no </a:t>
            </a:r>
            <a:r>
              <a:rPr lang="en-US" sz="6400" b="1" dirty="0" err="1">
                <a:cs typeface="Times New Roman" panose="02020603050405020304" pitchFamily="18" charset="0"/>
              </a:rPr>
              <a:t>Fórum</a:t>
            </a:r>
            <a:r>
              <a:rPr lang="en-US" sz="6400" b="1" dirty="0">
                <a:cs typeface="Times New Roman" panose="02020603050405020304" pitchFamily="18" charset="0"/>
              </a:rPr>
              <a:t> de </a:t>
            </a:r>
            <a:r>
              <a:rPr lang="en-US" sz="6400" b="1" dirty="0" err="1">
                <a:cs typeface="Times New Roman" panose="02020603050405020304" pitchFamily="18" charset="0"/>
              </a:rPr>
              <a:t>Envelhecimento</a:t>
            </a:r>
            <a:r>
              <a:rPr lang="en-US" sz="6400" b="1" dirty="0"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5600" dirty="0">
                <a:cs typeface="Times New Roman" panose="02020603050405020304" pitchFamily="18" charset="0"/>
              </a:rPr>
              <a:t>Grupo de </a:t>
            </a:r>
            <a:r>
              <a:rPr lang="en-US" sz="5600" dirty="0" err="1">
                <a:cs typeface="Times New Roman" panose="02020603050405020304" pitchFamily="18" charset="0"/>
              </a:rPr>
              <a:t>estudos</a:t>
            </a:r>
            <a:r>
              <a:rPr lang="en-US" sz="5600" dirty="0"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cs typeface="Times New Roman" panose="02020603050405020304" pitchFamily="18" charset="0"/>
              </a:rPr>
              <a:t>sobre</a:t>
            </a:r>
            <a:r>
              <a:rPr lang="en-US" sz="5600" dirty="0">
                <a:cs typeface="Times New Roman" panose="02020603050405020304" pitchFamily="18" charset="0"/>
              </a:rPr>
              <a:t> a </a:t>
            </a:r>
            <a:r>
              <a:rPr lang="en-US" sz="5600" dirty="0" err="1">
                <a:cs typeface="Times New Roman" panose="02020603050405020304" pitchFamily="18" charset="0"/>
              </a:rPr>
              <a:t>vida</a:t>
            </a:r>
            <a:r>
              <a:rPr lang="en-US" sz="5600" dirty="0"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cs typeface="Times New Roman" panose="02020603050405020304" pitchFamily="18" charset="0"/>
              </a:rPr>
              <a:t>adulta</a:t>
            </a:r>
            <a:r>
              <a:rPr lang="en-US" sz="5600" dirty="0">
                <a:cs typeface="Times New Roman" panose="02020603050405020304" pitchFamily="18" charset="0"/>
              </a:rPr>
              <a:t> e </a:t>
            </a:r>
            <a:r>
              <a:rPr lang="en-US" sz="5600" dirty="0" err="1">
                <a:cs typeface="Times New Roman" panose="02020603050405020304" pitchFamily="18" charset="0"/>
              </a:rPr>
              <a:t>envelhecimento</a:t>
            </a:r>
            <a:r>
              <a:rPr lang="en-US" sz="5600" dirty="0">
                <a:cs typeface="Times New Roman" panose="02020603050405020304" pitchFamily="18" charset="0"/>
              </a:rPr>
              <a:t> das </a:t>
            </a:r>
            <a:r>
              <a:rPr lang="en-US" sz="5600" dirty="0" err="1">
                <a:cs typeface="Times New Roman" panose="02020603050405020304" pitchFamily="18" charset="0"/>
              </a:rPr>
              <a:t>pessoas</a:t>
            </a:r>
            <a:r>
              <a:rPr lang="en-US" sz="5600" dirty="0">
                <a:cs typeface="Times New Roman" panose="02020603050405020304" pitchFamily="18" charset="0"/>
              </a:rPr>
              <a:t> com </a:t>
            </a:r>
            <a:r>
              <a:rPr lang="en-US" sz="5600" dirty="0" err="1">
                <a:cs typeface="Times New Roman" panose="02020603050405020304" pitchFamily="18" charset="0"/>
              </a:rPr>
              <a:t>deficiência</a:t>
            </a:r>
            <a:r>
              <a:rPr lang="en-US" sz="5600" dirty="0"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cs typeface="Times New Roman" panose="02020603050405020304" pitchFamily="18" charset="0"/>
              </a:rPr>
              <a:t>intelectual</a:t>
            </a:r>
            <a:r>
              <a:rPr lang="en-US" sz="5600" dirty="0">
                <a:cs typeface="Times New Roman" panose="02020603050405020304" pitchFamily="18" charset="0"/>
              </a:rPr>
              <a:t>, com </a:t>
            </a:r>
            <a:r>
              <a:rPr lang="en-US" sz="5600" dirty="0" err="1">
                <a:cs typeface="Times New Roman" panose="02020603050405020304" pitchFamily="18" charset="0"/>
              </a:rPr>
              <a:t>instituições</a:t>
            </a:r>
            <a:r>
              <a:rPr lang="en-US" sz="5600" dirty="0">
                <a:cs typeface="Times New Roman" panose="02020603050405020304" pitchFamily="18" charset="0"/>
              </a:rPr>
              <a:t> congeners.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27EA21F-E2E1-40A5-86DD-62A8C0CBF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490" y="5813126"/>
            <a:ext cx="835224" cy="82303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" y="0"/>
            <a:ext cx="3084342" cy="173528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601B1A7-4667-44F6-AAAE-E44DEF1EB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594" y="0"/>
            <a:ext cx="3266413" cy="173528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" y="1932698"/>
            <a:ext cx="1327322" cy="2872659"/>
          </a:xfrm>
          <a:prstGeom prst="rect">
            <a:avLst/>
          </a:prstGeom>
        </p:spPr>
      </p:pic>
      <p:pic>
        <p:nvPicPr>
          <p:cNvPr id="18" name="Imagem 17" descr="Pessoas olhando para a câmera&#10;&#10;Descrição gerada automaticamente com confiança média">
            <a:extLst>
              <a:ext uri="{FF2B5EF4-FFF2-40B4-BE49-F238E27FC236}">
                <a16:creationId xmlns:a16="http://schemas.microsoft.com/office/drawing/2014/main" id="{9DE8F1CC-BAF3-4C1F-ADA3-AD9E33991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65116"/>
            <a:ext cx="1294359" cy="17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CE9F950-5244-4BFA-95C0-A04B8BB28652}"/>
              </a:ext>
            </a:extLst>
          </p:cNvPr>
          <p:cNvSpPr txBox="1"/>
          <p:nvPr/>
        </p:nvSpPr>
        <p:spPr>
          <a:xfrm>
            <a:off x="590719" y="2330505"/>
            <a:ext cx="4559425" cy="109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Aprendizado contínuo!!!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957A211-811B-4749-A822-B4EDE70FB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6" r="15351" b="-2"/>
          <a:stretch/>
        </p:blipFill>
        <p:spPr>
          <a:xfrm>
            <a:off x="6203496" y="1017832"/>
            <a:ext cx="4973993" cy="482169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27EA21F-E2E1-40A5-86DD-62A8C0CBF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151" y="5932631"/>
            <a:ext cx="835224" cy="82303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5" y="3616442"/>
            <a:ext cx="4123399" cy="23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13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458C1BCA-247F-4480-B78C-924FEBA5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504681-8A9C-42DB-A982-4E37CFE92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7703" y="2640734"/>
            <a:ext cx="4013877" cy="2375221"/>
          </a:xfrm>
        </p:spPr>
        <p:txBody>
          <a:bodyPr>
            <a:noAutofit/>
          </a:bodyPr>
          <a:lstStyle/>
          <a:p>
            <a:pPr algn="l"/>
            <a:r>
              <a:rPr lang="pt-BR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ADID educacional em números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5EE588-2FEA-4D5E-BF5A-FD87AA8AF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7702" y="4813525"/>
            <a:ext cx="4200857" cy="939997"/>
          </a:xfrm>
        </p:spPr>
        <p:txBody>
          <a:bodyPr anchor="t">
            <a:normAutofit fontScale="25000" lnSpcReduction="20000"/>
          </a:bodyPr>
          <a:lstStyle/>
          <a:p>
            <a:pPr algn="l"/>
            <a:endParaRPr lang="pt-BR" sz="2000" dirty="0"/>
          </a:p>
          <a:p>
            <a:pPr algn="l">
              <a:lnSpc>
                <a:spcPct val="150000"/>
              </a:lnSpc>
            </a:pPr>
            <a:r>
              <a:rPr lang="pt-BR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modelo de gestão por indicadores</a:t>
            </a:r>
          </a:p>
        </p:txBody>
      </p:sp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B8E37057-BDB6-4452-836A-27973D54F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11A3A707-72D6-4BAB-8187-F8204F4ED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8530" y="1774620"/>
            <a:ext cx="3780042" cy="3780042"/>
          </a:xfrm>
          <a:custGeom>
            <a:avLst/>
            <a:gdLst>
              <a:gd name="connsiteX0" fmla="*/ 2054781 w 4109561"/>
              <a:gd name="connsiteY0" fmla="*/ 0 h 4109561"/>
              <a:gd name="connsiteX1" fmla="*/ 4109561 w 4109561"/>
              <a:gd name="connsiteY1" fmla="*/ 2054781 h 4109561"/>
              <a:gd name="connsiteX2" fmla="*/ 2054781 w 4109561"/>
              <a:gd name="connsiteY2" fmla="*/ 4109561 h 4109561"/>
              <a:gd name="connsiteX3" fmla="*/ 0 w 4109561"/>
              <a:gd name="connsiteY3" fmla="*/ 2054781 h 4109561"/>
              <a:gd name="connsiteX4" fmla="*/ 2054781 w 4109561"/>
              <a:gd name="connsiteY4" fmla="*/ 0 h 410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561" h="4109561">
                <a:moveTo>
                  <a:pt x="2054781" y="0"/>
                </a:moveTo>
                <a:cubicBezTo>
                  <a:pt x="3189605" y="0"/>
                  <a:pt x="4109561" y="919957"/>
                  <a:pt x="4109561" y="2054781"/>
                </a:cubicBezTo>
                <a:cubicBezTo>
                  <a:pt x="4109561" y="3189605"/>
                  <a:pt x="3189605" y="4109561"/>
                  <a:pt x="2054781" y="4109561"/>
                </a:cubicBezTo>
                <a:cubicBezTo>
                  <a:pt x="919957" y="4109561"/>
                  <a:pt x="0" y="3189605"/>
                  <a:pt x="0" y="2054781"/>
                </a:cubicBezTo>
                <a:cubicBezTo>
                  <a:pt x="0" y="919957"/>
                  <a:pt x="919957" y="0"/>
                  <a:pt x="205478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83411D-901F-4574-9926-33415AA92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3450" y="1713004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EE0C24-61BC-4F30-BF5B-7F6498FC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829" y="5864087"/>
            <a:ext cx="834510" cy="8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06A5B44-6C03-48E1-8806-B84ADA9C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Configuração do grupo educacional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8B4728B-0D80-48DF-B559-1F761D2D9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021" y="1835855"/>
            <a:ext cx="4902554" cy="365478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pt-BR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ENSINO FUNDAMENTAL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4D402CEE-B1E3-4D2B-8285-271E5F248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5021" y="2201332"/>
            <a:ext cx="4902554" cy="3833637"/>
          </a:xfrm>
        </p:spPr>
        <p:txBody>
          <a:bodyPr>
            <a:normAutofit fontScale="25000" lnSpcReduction="20000"/>
          </a:bodyPr>
          <a:lstStyle/>
          <a:p>
            <a:endParaRPr lang="pt-BR" dirty="0"/>
          </a:p>
          <a:p>
            <a:pPr algn="ctr">
              <a:lnSpc>
                <a:spcPct val="170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atendidos no programa;</a:t>
            </a:r>
          </a:p>
          <a:p>
            <a:pPr algn="ctr">
              <a:lnSpc>
                <a:spcPct val="170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Idades variando de 9 à 42 anos;</a:t>
            </a:r>
          </a:p>
          <a:p>
            <a:pPr algn="ctr">
              <a:lnSpc>
                <a:spcPct val="170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72% masculino e 28% feminino;</a:t>
            </a:r>
          </a:p>
          <a:p>
            <a:pPr algn="ctr">
              <a:lnSpc>
                <a:spcPct val="170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44% </a:t>
            </a:r>
            <a:r>
              <a:rPr lang="pt-BR" sz="6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estão</a:t>
            </a:r>
            <a:r>
              <a:rPr lang="pt-BR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alfabetizados;</a:t>
            </a:r>
          </a:p>
          <a:p>
            <a:pPr algn="ctr">
              <a:lnSpc>
                <a:spcPct val="170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47% apresentam necessidade de apoios moderados para um bom desempenho em atividades do dia-a-dia (segundo protocolo CIF/OMS).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60D2EB70-DFE2-4082-B94A-328C00031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35855"/>
            <a:ext cx="4902554" cy="365477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0000"/>
              </a:lnSpc>
            </a:pPr>
            <a:r>
              <a:rPr lang="pt-B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EMPREGABILIDADE (EDUCACIONAL)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525C8EB3-540D-4FB9-A978-A61240CEE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42028" y="2346499"/>
            <a:ext cx="5054952" cy="3688469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atendidos no programa educacional;</a:t>
            </a:r>
          </a:p>
          <a:p>
            <a:pPr algn="ctr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Idade média de 36 anos (24 à 56);</a:t>
            </a:r>
          </a:p>
          <a:p>
            <a:pPr algn="ctr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55% homens e 45% mulheres;</a:t>
            </a:r>
          </a:p>
          <a:p>
            <a:pPr algn="ctr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68% estão conosco há mais de 10 anos;</a:t>
            </a:r>
          </a:p>
          <a:p>
            <a:pPr algn="ctr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71% Estão empregados;</a:t>
            </a:r>
          </a:p>
          <a:p>
            <a:pPr algn="ctr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63% dos avaliados estão alfabetizados;</a:t>
            </a:r>
          </a:p>
          <a:p>
            <a:pPr algn="ctr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65% apresentam necessidades de apoios leves para um bom desempenho em atividades do dia-a-dia (segundo protocolo CIF/OMS).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6E976DF-2268-4312-85DE-82C61686CEAE}"/>
              </a:ext>
            </a:extLst>
          </p:cNvPr>
          <p:cNvSpPr/>
          <p:nvPr/>
        </p:nvSpPr>
        <p:spPr>
          <a:xfrm>
            <a:off x="1082609" y="1835857"/>
            <a:ext cx="4937192" cy="4199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0E04303-1CB9-4C62-BD04-D72D9B3453AF}"/>
              </a:ext>
            </a:extLst>
          </p:cNvPr>
          <p:cNvSpPr/>
          <p:nvPr/>
        </p:nvSpPr>
        <p:spPr>
          <a:xfrm>
            <a:off x="6042028" y="1835857"/>
            <a:ext cx="5077178" cy="4199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79065FF-09EA-42EF-881C-7DAF2EC01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022" y="5899502"/>
            <a:ext cx="829128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5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3D6E0-DD76-4135-A743-C3205C6B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Gestão educacional por indicadores quantitativos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EA5892F-1085-4C55-A799-D77C0A221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A1C3F22-1DCD-4967-B776-54A1D9E515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276606"/>
              </p:ext>
            </p:extLst>
          </p:nvPr>
        </p:nvGraphicFramePr>
        <p:xfrm>
          <a:off x="119269" y="2341009"/>
          <a:ext cx="1196671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4E103EB7-DA2C-4AF9-B78E-8EA85E051F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6415" y="5869316"/>
            <a:ext cx="835224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8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4000"/>
                    </a14:imgEffect>
                    <a14:imgEffect>
                      <a14:saturation sat="43000"/>
                    </a14:imgEffect>
                    <a14:imgEffect>
                      <a14:brightnessContrast bright="-1000" contrast="-50000"/>
                    </a14:imgEffect>
                  </a14:imgLayer>
                </a14:imgProps>
              </a:ext>
            </a:extLst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B5014D-DD9E-4956-9B39-3F2865CE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87"/>
            <a:ext cx="10515600" cy="1035932"/>
          </a:xfrm>
        </p:spPr>
        <p:txBody>
          <a:bodyPr>
            <a:noAutofit/>
          </a:bodyPr>
          <a:lstStyle/>
          <a:p>
            <a:pPr algn="ctr"/>
            <a:r>
              <a:rPr lang="pt-BR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Trabalho baseado em evidencias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AA39E1-ED1F-40E5-A98A-5C5EAA209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284287"/>
            <a:ext cx="11741426" cy="4919732"/>
          </a:xfrm>
        </p:spPr>
        <p:txBody>
          <a:bodyPr>
            <a:normAutofit fontScale="25000" lnSpcReduction="20000"/>
          </a:bodyPr>
          <a:lstStyle/>
          <a:p>
            <a:endParaRPr lang="pt-BR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pt-BR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ações do grupo educacional estão alinhadas aos referenciais do desenvolvimento baseado em evidencias. Para isso, estamos utilizando  modelos das neurociências e comportamento; Base Nacional Comum Curricular (BNCC); Técnicas comportamentais; Psicometria e modelos quantitativos.</a:t>
            </a:r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lang="pt-BR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pt-BR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Também realizamos revisões sistemáticas da literatura e meta-análise para trazer o que há de mais moderno da literatura cientifica sobre Síndrome de Down (SD) e alfabetização.</a:t>
            </a:r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lang="pt-BR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pt-BR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nossa primeira revisão sistemática estamos trazendo as contribuições dos estudos de consciência fonológica e das parcerias entre fonoaudiologia com a pedagogia para otimização de resultados.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pt-BR" sz="9600" b="1" dirty="0">
                <a:solidFill>
                  <a:schemeClr val="bg1"/>
                </a:solidFill>
              </a:rPr>
              <a:t>  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97A6F5-3C6B-4B27-B2AE-A81FDD24A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8237" y="5922326"/>
            <a:ext cx="835224" cy="823031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B859C4A-CB6B-4C17-940A-D6C961EF6768}"/>
              </a:ext>
            </a:extLst>
          </p:cNvPr>
          <p:cNvSpPr txBox="1">
            <a:spLocks/>
          </p:cNvSpPr>
          <p:nvPr/>
        </p:nvSpPr>
        <p:spPr>
          <a:xfrm>
            <a:off x="224698" y="1276667"/>
            <a:ext cx="11741426" cy="49197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r>
              <a:rPr lang="pt-BR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ações do grupo educacional estão alinhadas aos referenciais do desenvolvimento baseado em evidencias. Para isso, estamos utilizando  modelos das neurociências e comportamento; Base Nacional Comum Curricular (BNCC); Técnicas comportamentais; Psicometria e modelos quantitativos.</a:t>
            </a:r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pt-BR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r>
              <a:rPr lang="pt-BR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Também realizamos revisões sistemáticas da literatura e meta-análise para trazer o que há de mais moderno da literatura cientifica sobre Síndrome de Down (SD) e alfabetização.</a:t>
            </a:r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pt-BR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r>
              <a:rPr lang="pt-BR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nossa primeira revisão sistemática estamos trazendo as contribuições dos estudos de consciência fonológica e das parcerias entre fonoaudiologia com a pedagogia para otimização de resultados.</a:t>
            </a:r>
          </a:p>
          <a:p>
            <a:pPr marL="0" indent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r>
              <a:rPr lang="pt-BR" sz="9600" b="1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8533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458C1BCA-247F-4480-B78C-924FEBA5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504681-8A9C-42DB-A982-4E37CFE92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8572" y="3248558"/>
            <a:ext cx="4013877" cy="1735140"/>
          </a:xfrm>
        </p:spPr>
        <p:txBody>
          <a:bodyPr>
            <a:normAutofit/>
          </a:bodyPr>
          <a:lstStyle/>
          <a:p>
            <a:pPr algn="l"/>
            <a:r>
              <a:rPr lang="pt-BR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Educacional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5EE588-2FEA-4D5E-BF5A-FD87AA8AF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3450" y="4779237"/>
            <a:ext cx="4479960" cy="840023"/>
          </a:xfrm>
        </p:spPr>
        <p:txBody>
          <a:bodyPr anchor="t">
            <a:normAutofit fontScale="40000" lnSpcReduction="20000"/>
          </a:bodyPr>
          <a:lstStyle/>
          <a:p>
            <a:pPr algn="l"/>
            <a:endParaRPr lang="pt-BR" sz="1600" dirty="0"/>
          </a:p>
          <a:p>
            <a:pPr algn="just">
              <a:lnSpc>
                <a:spcPct val="150000"/>
              </a:lnSpc>
            </a:pPr>
            <a:r>
              <a:rPr lang="pt-BR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Escola de Ensino Fundamental Professor Antônio Francisco de Carvalho Filho</a:t>
            </a:r>
          </a:p>
        </p:txBody>
      </p:sp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B8E37057-BDB6-4452-836A-27973D54F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71106" cy="4631426"/>
          </a:xfrm>
          <a:custGeom>
            <a:avLst/>
            <a:gdLst>
              <a:gd name="connsiteX0" fmla="*/ 0 w 5471106"/>
              <a:gd name="connsiteY0" fmla="*/ 3301451 h 4631426"/>
              <a:gd name="connsiteX1" fmla="*/ 125703 w 5471106"/>
              <a:gd name="connsiteY1" fmla="*/ 3469551 h 4631426"/>
              <a:gd name="connsiteX2" fmla="*/ 584138 w 5471106"/>
              <a:gd name="connsiteY2" fmla="*/ 3917166 h 4631426"/>
              <a:gd name="connsiteX3" fmla="*/ 716463 w 5471106"/>
              <a:gd name="connsiteY3" fmla="*/ 4010064 h 4631426"/>
              <a:gd name="connsiteX4" fmla="*/ 705202 w 5471106"/>
              <a:gd name="connsiteY4" fmla="*/ 4016176 h 4631426"/>
              <a:gd name="connsiteX5" fmla="*/ 671370 w 5471106"/>
              <a:gd name="connsiteY5" fmla="*/ 4044091 h 4631426"/>
              <a:gd name="connsiteX6" fmla="*/ 656526 w 5471106"/>
              <a:gd name="connsiteY6" fmla="*/ 4066106 h 4631426"/>
              <a:gd name="connsiteX7" fmla="*/ 534490 w 5471106"/>
              <a:gd name="connsiteY7" fmla="*/ 3980431 h 4631426"/>
              <a:gd name="connsiteX8" fmla="*/ 63650 w 5471106"/>
              <a:gd name="connsiteY8" fmla="*/ 3520703 h 4631426"/>
              <a:gd name="connsiteX9" fmla="*/ 0 w 5471106"/>
              <a:gd name="connsiteY9" fmla="*/ 3435586 h 4631426"/>
              <a:gd name="connsiteX10" fmla="*/ 4933182 w 5471106"/>
              <a:gd name="connsiteY10" fmla="*/ 0 h 4631426"/>
              <a:gd name="connsiteX11" fmla="*/ 5027180 w 5471106"/>
              <a:gd name="connsiteY11" fmla="*/ 0 h 4631426"/>
              <a:gd name="connsiteX12" fmla="*/ 5102720 w 5471106"/>
              <a:gd name="connsiteY12" fmla="*/ 124342 h 4631426"/>
              <a:gd name="connsiteX13" fmla="*/ 5471106 w 5471106"/>
              <a:gd name="connsiteY13" fmla="*/ 1579210 h 4631426"/>
              <a:gd name="connsiteX14" fmla="*/ 2418889 w 5471106"/>
              <a:gd name="connsiteY14" fmla="*/ 4631426 h 4631426"/>
              <a:gd name="connsiteX15" fmla="*/ 1095627 w 5471106"/>
              <a:gd name="connsiteY15" fmla="*/ 4330445 h 4631426"/>
              <a:gd name="connsiteX16" fmla="*/ 1039194 w 5471106"/>
              <a:gd name="connsiteY16" fmla="*/ 4301325 h 4631426"/>
              <a:gd name="connsiteX17" fmla="*/ 1043650 w 5471106"/>
              <a:gd name="connsiteY17" fmla="*/ 4294717 h 4631426"/>
              <a:gd name="connsiteX18" fmla="*/ 1056970 w 5471106"/>
              <a:gd name="connsiteY18" fmla="*/ 4251806 h 4631426"/>
              <a:gd name="connsiteX19" fmla="*/ 1060016 w 5471106"/>
              <a:gd name="connsiteY19" fmla="*/ 4221593 h 4631426"/>
              <a:gd name="connsiteX20" fmla="*/ 1130491 w 5471106"/>
              <a:gd name="connsiteY20" fmla="*/ 4257958 h 4631426"/>
              <a:gd name="connsiteX21" fmla="*/ 2418889 w 5471106"/>
              <a:gd name="connsiteY21" fmla="*/ 4551009 h 4631426"/>
              <a:gd name="connsiteX22" fmla="*/ 5390689 w 5471106"/>
              <a:gd name="connsiteY22" fmla="*/ 1579210 h 4631426"/>
              <a:gd name="connsiteX23" fmla="*/ 5032009 w 5471106"/>
              <a:gd name="connsiteY23" fmla="*/ 162673 h 463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71106" h="4631426">
                <a:moveTo>
                  <a:pt x="0" y="3301451"/>
                </a:moveTo>
                <a:lnTo>
                  <a:pt x="125703" y="3469551"/>
                </a:lnTo>
                <a:cubicBezTo>
                  <a:pt x="261971" y="3634670"/>
                  <a:pt x="415728" y="3784820"/>
                  <a:pt x="584138" y="3917166"/>
                </a:cubicBezTo>
                <a:lnTo>
                  <a:pt x="716463" y="4010064"/>
                </a:lnTo>
                <a:lnTo>
                  <a:pt x="705202" y="4016176"/>
                </a:lnTo>
                <a:cubicBezTo>
                  <a:pt x="693040" y="4024393"/>
                  <a:pt x="681712" y="4033748"/>
                  <a:pt x="671370" y="4044091"/>
                </a:cubicBezTo>
                <a:lnTo>
                  <a:pt x="656526" y="4066106"/>
                </a:lnTo>
                <a:lnTo>
                  <a:pt x="534490" y="3980431"/>
                </a:lnTo>
                <a:cubicBezTo>
                  <a:pt x="361523" y="3844503"/>
                  <a:pt x="203605" y="3690290"/>
                  <a:pt x="63650" y="3520703"/>
                </a:cubicBezTo>
                <a:lnTo>
                  <a:pt x="0" y="3435586"/>
                </a:lnTo>
                <a:close/>
                <a:moveTo>
                  <a:pt x="4933182" y="0"/>
                </a:moveTo>
                <a:lnTo>
                  <a:pt x="5027180" y="0"/>
                </a:lnTo>
                <a:lnTo>
                  <a:pt x="5102720" y="124342"/>
                </a:lnTo>
                <a:cubicBezTo>
                  <a:pt x="5337656" y="556821"/>
                  <a:pt x="5471106" y="1052431"/>
                  <a:pt x="5471106" y="1579210"/>
                </a:cubicBezTo>
                <a:cubicBezTo>
                  <a:pt x="5471106" y="3264903"/>
                  <a:pt x="4104582" y="4631426"/>
                  <a:pt x="2418889" y="4631426"/>
                </a:cubicBezTo>
                <a:cubicBezTo>
                  <a:pt x="1944788" y="4631426"/>
                  <a:pt x="1495934" y="4523332"/>
                  <a:pt x="1095627" y="4330445"/>
                </a:cubicBezTo>
                <a:lnTo>
                  <a:pt x="1039194" y="4301325"/>
                </a:lnTo>
                <a:lnTo>
                  <a:pt x="1043650" y="4294717"/>
                </a:lnTo>
                <a:cubicBezTo>
                  <a:pt x="1049433" y="4281042"/>
                  <a:pt x="1053925" y="4266687"/>
                  <a:pt x="1056970" y="4251806"/>
                </a:cubicBezTo>
                <a:lnTo>
                  <a:pt x="1060016" y="4221593"/>
                </a:lnTo>
                <a:lnTo>
                  <a:pt x="1130491" y="4257958"/>
                </a:lnTo>
                <a:cubicBezTo>
                  <a:pt x="1520251" y="4445763"/>
                  <a:pt x="1957279" y="4551009"/>
                  <a:pt x="2418889" y="4551009"/>
                </a:cubicBezTo>
                <a:cubicBezTo>
                  <a:pt x="4060169" y="4551009"/>
                  <a:pt x="5390689" y="3220490"/>
                  <a:pt x="5390689" y="1579210"/>
                </a:cubicBezTo>
                <a:cubicBezTo>
                  <a:pt x="5390689" y="1066310"/>
                  <a:pt x="5260755" y="583758"/>
                  <a:pt x="5032009" y="16267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11A3A707-72D6-4BAB-8187-F8204F4ED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8530" y="1774620"/>
            <a:ext cx="3780042" cy="3780042"/>
          </a:xfrm>
          <a:custGeom>
            <a:avLst/>
            <a:gdLst>
              <a:gd name="connsiteX0" fmla="*/ 2054781 w 4109561"/>
              <a:gd name="connsiteY0" fmla="*/ 0 h 4109561"/>
              <a:gd name="connsiteX1" fmla="*/ 4109561 w 4109561"/>
              <a:gd name="connsiteY1" fmla="*/ 2054781 h 4109561"/>
              <a:gd name="connsiteX2" fmla="*/ 2054781 w 4109561"/>
              <a:gd name="connsiteY2" fmla="*/ 4109561 h 4109561"/>
              <a:gd name="connsiteX3" fmla="*/ 0 w 4109561"/>
              <a:gd name="connsiteY3" fmla="*/ 2054781 h 4109561"/>
              <a:gd name="connsiteX4" fmla="*/ 2054781 w 4109561"/>
              <a:gd name="connsiteY4" fmla="*/ 0 h 410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561" h="4109561">
                <a:moveTo>
                  <a:pt x="2054781" y="0"/>
                </a:moveTo>
                <a:cubicBezTo>
                  <a:pt x="3189605" y="0"/>
                  <a:pt x="4109561" y="919957"/>
                  <a:pt x="4109561" y="2054781"/>
                </a:cubicBezTo>
                <a:cubicBezTo>
                  <a:pt x="4109561" y="3189605"/>
                  <a:pt x="3189605" y="4109561"/>
                  <a:pt x="2054781" y="4109561"/>
                </a:cubicBezTo>
                <a:cubicBezTo>
                  <a:pt x="919957" y="4109561"/>
                  <a:pt x="0" y="3189605"/>
                  <a:pt x="0" y="2054781"/>
                </a:cubicBezTo>
                <a:cubicBezTo>
                  <a:pt x="0" y="919957"/>
                  <a:pt x="919957" y="0"/>
                  <a:pt x="2054781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83411D-901F-4574-9926-33415AA92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3450" y="1713004"/>
            <a:ext cx="365760" cy="36576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4EE0C24-61BC-4F30-BF5B-7F6498FC1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01" r="4395"/>
          <a:stretch/>
        </p:blipFill>
        <p:spPr>
          <a:xfrm>
            <a:off x="11137513" y="5923255"/>
            <a:ext cx="822037" cy="8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7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6759" t="17055" r="46528" b="12850"/>
          <a:stretch/>
        </p:blipFill>
        <p:spPr>
          <a:xfrm>
            <a:off x="0" y="15301"/>
            <a:ext cx="4618180" cy="681645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996872" y="277736"/>
            <a:ext cx="6742545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/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Divulgação do Conhecimento</a:t>
            </a:r>
          </a:p>
          <a:p>
            <a:pPr marL="449580"/>
            <a:endParaRPr lang="pt-BR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228600" algn="l"/>
              </a:tabLs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 "Deficiência Intelectual: Desenvolvimento Integral e Empregabilidade 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- 19/03/21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Palestrante convidada (ADID): Alda Lucia P. Vaz – Diretora Educacional</a:t>
            </a:r>
          </a:p>
          <a:p>
            <a:pPr marL="44958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Evento realizado pelo CMPD-SP (Conselho Municipal da Pessoa com Deficiência).</a:t>
            </a:r>
          </a:p>
          <a:p>
            <a:pPr marL="449580"/>
            <a:endParaRPr lang="pt-BR" sz="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Webnar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O desenvolvimento de habilidades que possam favorecer o processo de alfabetização - ADID/UNISA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- 23/03/21</a:t>
            </a:r>
          </a:p>
          <a:p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Evento em comemoração ao Dia Internacional da Síndrome de Down.</a:t>
            </a:r>
          </a:p>
          <a:p>
            <a:pPr marL="7620" indent="44958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Palestrantes convidados (ADID): Alda Lucia P. Vaz – Diretora Educacional</a:t>
            </a:r>
          </a:p>
          <a:p>
            <a:pPr marL="7620" indent="44958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Cristiano Pedroso – Assessor Técnico</a:t>
            </a:r>
          </a:p>
          <a:p>
            <a:pPr marL="7620" indent="44958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..................................</a:t>
            </a:r>
          </a:p>
          <a:p>
            <a:pPr lvl="0"/>
            <a:endParaRPr lang="pt-BR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Ações e Capacitação Profissional para Melhoria do Ensino</a:t>
            </a:r>
          </a:p>
          <a:p>
            <a:pPr lvl="0"/>
            <a:endParaRPr lang="pt-BR" altLang="pt-BR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t-BR" alt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Reuniões, Cursos e Eventos de Capacitação e Atualização Profissional</a:t>
            </a:r>
          </a:p>
          <a:p>
            <a:pPr lvl="0"/>
            <a:endParaRPr lang="pt-BR" altLang="pt-BR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228600" algn="l"/>
              </a:tabLs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Reunião Extraordinária do CONADE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10-02-21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Pauta: Funcionalidade - Avaliação biopsicossocial / Debate sobre o modelo de avaliação da pessoa com deficiência.</a:t>
            </a:r>
          </a:p>
          <a:p>
            <a:pPr marL="449580"/>
            <a:endParaRPr lang="pt-B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228600" algn="l"/>
              </a:tabLs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Audiência Pública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- 12/04/21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Pauta: Vacinação contra a Covid-19 para Pessoas com Deficiência Intelectual.</a:t>
            </a:r>
          </a:p>
          <a:p>
            <a:pPr marL="7620" indent="449580"/>
            <a:endParaRPr lang="pt-B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WEBINAR: Autismo na vida adulta 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- 07/04/21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Objetivo: discutir o autismo em adultos e idosos, desconstruindo as limitações impostas pelo diagnóstico e pela idade e considerando as barreiras sociais como fatores de impulso ou restrição de pessoas dentro do espectro autista - Instituto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Serendipidade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/>
            <a:endParaRPr lang="pt-BR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228600" algn="l"/>
              </a:tabLs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Terceiro Setor e o contexto de pandemia 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evento on-line –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Unisa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- 16-04-21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Participação: Alda Lucia P. Vaz – Diretora Educacional</a:t>
            </a:r>
          </a:p>
          <a:p>
            <a:pPr marL="449580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Maria de Fátima Rebouças da Silva – Assistente Social</a:t>
            </a:r>
          </a:p>
          <a:p>
            <a:pPr marL="449580"/>
            <a:endParaRPr lang="pt-BR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580"/>
            <a:endParaRPr lang="pt-BR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 rot="20510527">
            <a:off x="-374771" y="2101566"/>
            <a:ext cx="529561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inclusão por meio da Educação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4EE0C24-61BC-4F30-BF5B-7F6498FC1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01" r="4395"/>
          <a:stretch/>
        </p:blipFill>
        <p:spPr>
          <a:xfrm>
            <a:off x="11516737" y="6142182"/>
            <a:ext cx="601372" cy="60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82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4913741" y="268997"/>
            <a:ext cx="685338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Ações e Capacitação Profissional para Melhoria do Ensino</a:t>
            </a:r>
          </a:p>
          <a:p>
            <a:pPr lvl="0"/>
            <a:endParaRPr lang="pt-BR" altLang="pt-BR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t-BR" alt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Reuniões, Cursos e Eventos de Capacitação e Atualização Profissional</a:t>
            </a:r>
          </a:p>
          <a:p>
            <a:pPr lvl="0"/>
            <a:endParaRPr lang="pt-BR" altLang="pt-BR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Reunião com Bernoulli Sistema de Ensino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- 08-04-21</a:t>
            </a:r>
          </a:p>
          <a:p>
            <a:pPr lvl="1" algn="just"/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Pauta: Interesse em parceria para contratar um colaborador com síndrome de Down. Sugerimos também outras formas de parceria, como apoio educacional às escolas que utilizam o Sistema Bernoulli. Participação de Alda Lucia P. Vaz e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Angela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Maize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Silva Alves, com a gestora de RH da empresa. </a:t>
            </a:r>
          </a:p>
          <a:p>
            <a:pPr lvl="1" algn="just"/>
            <a:endParaRPr lang="pt-B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Reunião com Camila Vale – Instituto Crescer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- 15-04-21</a:t>
            </a:r>
          </a:p>
          <a:p>
            <a:pPr lvl="1" algn="just"/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Pauta: Oferta de cursos de capacitação/ treinamento para recolocação no mercado de trabalho. Participação de Alda Lucia P. Vaz e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Angela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Maize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Silva Alves.</a:t>
            </a:r>
          </a:p>
          <a:p>
            <a:pPr lvl="0" algn="just"/>
            <a:endParaRPr lang="pt-BR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Reuniões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internas, reuniões com entidades e reuniões pontuais com as famílias.</a:t>
            </a:r>
          </a:p>
          <a:p>
            <a:pPr lvl="0" algn="just"/>
            <a:endParaRPr lang="pt-BR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Participação em 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lives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Secretaria da Educação /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entrega sistemática de documentação.</a:t>
            </a:r>
          </a:p>
          <a:p>
            <a:pPr lvl="0" algn="just"/>
            <a:endParaRPr lang="pt-B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 de Alfabetização de Pessoas com Autismo e DI -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06/02/2021 a 13/02/2021</a:t>
            </a:r>
          </a:p>
          <a:p>
            <a:pPr lvl="1" algn="just"/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Carga horária de 40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horas – Diretora Educacional e Assessor Técnico. </a:t>
            </a:r>
          </a:p>
          <a:p>
            <a:pPr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 Projetos de Inclusão - entenda o MROSC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- 14, 15 e 16/04/21</a:t>
            </a:r>
          </a:p>
          <a:p>
            <a:pPr algn="just"/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Carga horária de 09 horas.</a:t>
            </a: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 Análise Funcional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- 16/02/21</a:t>
            </a: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 Ensino de habilidades básicas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- 02/03/21</a:t>
            </a: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 Estudo de caso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- 09/03/21</a:t>
            </a: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 Imersão em ABA - Academia do Autismo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 04/03 a 08/03/21 - carga horária de 10 horas</a:t>
            </a: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 O Poder da Escrita - minicurso com Pedro Bial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- 18 a 22/03/21</a:t>
            </a:r>
          </a:p>
          <a:p>
            <a:pPr lvl="0" algn="just"/>
            <a:endParaRPr lang="pt-B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Seminário Internacional dos Irmãos da Pessoa com Deficiência -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24/04/21 - 4 horas</a:t>
            </a:r>
          </a:p>
          <a:p>
            <a:pPr lvl="0" algn="just"/>
            <a:endParaRPr lang="pt-B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Reimagine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Reimagine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Educação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evento online - 13/04/21 - 3 horas</a:t>
            </a:r>
          </a:p>
        </p:txBody>
      </p:sp>
      <p:sp>
        <p:nvSpPr>
          <p:cNvPr id="8" name="Retângulo 7"/>
          <p:cNvSpPr/>
          <p:nvPr/>
        </p:nvSpPr>
        <p:spPr>
          <a:xfrm rot="20510527">
            <a:off x="-340417" y="2015968"/>
            <a:ext cx="52956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inclusão por meio da Educação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4EE0C24-61BC-4F30-BF5B-7F6498FC1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01" r="4395"/>
          <a:stretch/>
        </p:blipFill>
        <p:spPr>
          <a:xfrm>
            <a:off x="11516737" y="6142179"/>
            <a:ext cx="601372" cy="60310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6713" t="19046" r="46605" b="10741"/>
          <a:stretch/>
        </p:blipFill>
        <p:spPr>
          <a:xfrm>
            <a:off x="9308" y="11297"/>
            <a:ext cx="4637506" cy="6864637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 rot="20510527">
            <a:off x="-358145" y="2076627"/>
            <a:ext cx="5295612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inclusão por meio da Educação</a:t>
            </a:r>
          </a:p>
        </p:txBody>
      </p:sp>
    </p:spTree>
    <p:extLst>
      <p:ext uri="{BB962C8B-B14F-4D97-AF65-F5344CB8AC3E}">
        <p14:creationId xmlns:p14="http://schemas.microsoft.com/office/powerpoint/2010/main" val="51260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26818" t="19694" r="46465" b="10079"/>
          <a:stretch/>
        </p:blipFill>
        <p:spPr>
          <a:xfrm>
            <a:off x="0" y="1"/>
            <a:ext cx="4655127" cy="688274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818808" y="34357"/>
            <a:ext cx="6973454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Ações e Capacitação Profissional para Melhoria do Ensino</a:t>
            </a:r>
            <a:endParaRPr lang="pt-BR" altLang="pt-BR" sz="5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buClrTx/>
              <a:buSzTx/>
              <a:buFontTx/>
              <a:buNone/>
              <a:tabLst/>
            </a:pPr>
            <a:endParaRPr kumimoji="0" lang="pt-BR" altLang="pt-B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buClrTx/>
              <a:buSzTx/>
              <a:tabLst/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Fórum Nacional de Coordenadores do Programa Tempo de Aprender - 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27/05/21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 promove por meio da Secretaria de Alfabetização, o I Fórum Nacional de Coordenadores do programa Tempo de Aprender. O evento auxiliará coordenadores locais no entendimento sobre os normativos, eixos, ações, calendário e portal que envolvem o funcionamento do Programa. Além dos coordenadores locais, participaram pais, estudantes, gestores escolares e população em geral, acompanhando o evento virtualmente.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pt-BR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Neurociência da Reabilitação 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Conferência online</a:t>
            </a: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 e 26/05/21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819735" y="2175188"/>
            <a:ext cx="7080991" cy="498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Mapas de Foco nas Redes e na Escola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- 25/05/21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buSzPts val="1000"/>
              <a:tabLst>
                <a:tab pos="914400" algn="l"/>
              </a:tabLst>
            </a:pP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Evento de lançamento de material de apoio à formação de docentes, para diretores e coordenadores de escola e cadernos facilitadores à aplicação da BNCC, para professores: "Do Planejamento Pedagógico à Formação do Docente". O objetivo dos Mapas de Foco da BNCC é ajudar a orientar a flexibilização curricular e a escolha de conteúdos que estão sendo produzidos por redes de ensino e organizações de educação em situações extremas, como a pandemia do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coronavírus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 transmissão ao vivo, Claudia Petri, Coordenadora de Implementação Regional do Itaú Social, e Katia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Smole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Diretora do Instituto Reúna, apresentaram os Guias de Uso dos Mapas de Foco nas Redes e na Escola.</a:t>
            </a:r>
          </a:p>
          <a:p>
            <a:pPr lvl="1">
              <a:buSzPts val="1000"/>
              <a:tabLst>
                <a:tab pos="914400" algn="l"/>
              </a:tabLst>
            </a:pPr>
            <a:endParaRPr lang="pt-BR" sz="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914400" algn="l"/>
              </a:tabLst>
            </a:pPr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Hackhathon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Social e </a:t>
            </a:r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Mentoria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ASID/Votorantim Cimentos 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- 09-04-21 a 02-06-21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buSzPts val="1000"/>
              <a:tabLst>
                <a:tab pos="914400" algn="l"/>
              </a:tabLst>
            </a:pP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Marketing aplicado às redes sociais - Mentoras: Andreia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Calabria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Nicole B.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Justen</a:t>
            </a:r>
            <a:endParaRPr lang="pt-BR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SzPts val="1000"/>
              <a:tabLst>
                <a:tab pos="914400" algn="l"/>
              </a:tabLst>
            </a:pP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Objetivo: Oferecer treinamento aos profissionais da ADID para melhoria da comunicação, via redes sociais, e captação de recursos.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buSzPts val="1000"/>
              <a:tabLst>
                <a:tab pos="914400" algn="l"/>
              </a:tabLst>
            </a:pP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Participação: Alda Lucia P. Vaz / Genivaldo Sandes / Simone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Nicacia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Thiago Matheus</a:t>
            </a:r>
          </a:p>
          <a:p>
            <a:pPr lvl="1" algn="just">
              <a:buSzPts val="1000"/>
              <a:tabLst>
                <a:tab pos="914400" algn="l"/>
              </a:tabLst>
            </a:pPr>
            <a:endParaRPr lang="pt-BR" sz="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Conexão </a:t>
            </a:r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SINICESP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(sindicato da indústria da construção pesada) - 12-05-21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SzPts val="1000"/>
              <a:tabLst>
                <a:tab pos="914400" algn="l"/>
              </a:tabLst>
            </a:pP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Reunião de apresentação do programa de cadastramento de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busca de vaga de trabalho na indústria da construção pesada, com o objetivo de fortalecer a cultura de inclusão. Busca de parceria com as instituições de atendimento especializado.</a:t>
            </a:r>
          </a:p>
          <a:p>
            <a:pPr lvl="1">
              <a:buSzPts val="1000"/>
              <a:tabLst>
                <a:tab pos="914400" algn="l"/>
              </a:tabLst>
            </a:pPr>
            <a:endParaRPr lang="pt-BR" sz="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Gibi Educativo </a:t>
            </a:r>
            <a:r>
              <a:rPr lang="pt-BR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Joca</a:t>
            </a: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Dado 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Concessão do Instituto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Serapienthae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documento em PDF concedido gentilmente como suporte às atividades educacionais nas aulas remotas.</a:t>
            </a:r>
            <a:endParaRPr lang="pt-B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SzPts val="1000"/>
              <a:tabLst>
                <a:tab pos="914400" algn="l"/>
              </a:tabLst>
            </a:pPr>
            <a:endParaRPr lang="pt-BR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94EE0C24-61BC-4F30-BF5B-7F6498FC1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01" r="4395"/>
          <a:stretch/>
        </p:blipFill>
        <p:spPr>
          <a:xfrm>
            <a:off x="11512783" y="6144062"/>
            <a:ext cx="601372" cy="60310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25895" t="17983" r="46281" b="9342"/>
          <a:stretch/>
        </p:blipFill>
        <p:spPr>
          <a:xfrm>
            <a:off x="6285" y="-14903"/>
            <a:ext cx="4648842" cy="6897643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222865" y="3316778"/>
            <a:ext cx="241069" cy="261837"/>
          </a:xfrm>
          <a:prstGeom prst="ellipse">
            <a:avLst/>
          </a:prstGeom>
          <a:solidFill>
            <a:srgbClr val="BCE4F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-351649" y="3096357"/>
            <a:ext cx="52956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inclusão por meio da Educação</a:t>
            </a:r>
          </a:p>
        </p:txBody>
      </p:sp>
    </p:spTree>
    <p:extLst>
      <p:ext uri="{BB962C8B-B14F-4D97-AF65-F5344CB8AC3E}">
        <p14:creationId xmlns:p14="http://schemas.microsoft.com/office/powerpoint/2010/main" val="23722558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1950</Words>
  <Application>Microsoft Office PowerPoint</Application>
  <PresentationFormat>Widescreen</PresentationFormat>
  <Paragraphs>166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Tema do Office</vt:lpstr>
      <vt:lpstr>Apresentação do PowerPoint</vt:lpstr>
      <vt:lpstr>ADID educacional em números</vt:lpstr>
      <vt:lpstr>Configuração do grupo educacional</vt:lpstr>
      <vt:lpstr>Gestão educacional por indicadores quantitativos</vt:lpstr>
      <vt:lpstr>Trabalho baseado em evidencias</vt:lpstr>
      <vt:lpstr>Programa Educacional</vt:lpstr>
      <vt:lpstr>Apresentação do PowerPoint</vt:lpstr>
      <vt:lpstr>Apresentação do PowerPoint</vt:lpstr>
      <vt:lpstr>Apresentação do PowerPoint</vt:lpstr>
      <vt:lpstr>Programa Socioassistencial</vt:lpstr>
      <vt:lpstr>Apresentação do PowerPoint</vt:lpstr>
      <vt:lpstr>Programa Empregabilidade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ADID educacional em números</dc:title>
  <dc:creator>Fátima Rebouças</dc:creator>
  <cp:lastModifiedBy>Genivaldo Sandes</cp:lastModifiedBy>
  <cp:revision>87</cp:revision>
  <dcterms:created xsi:type="dcterms:W3CDTF">2021-05-31T12:29:04Z</dcterms:created>
  <dcterms:modified xsi:type="dcterms:W3CDTF">2021-06-02T17:13:06Z</dcterms:modified>
</cp:coreProperties>
</file>